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6500" cy="10261600"/>
  <p:notesSz cx="7556500" cy="10261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>
      <p:cViewPr varScale="1">
        <p:scale>
          <a:sx n="65" d="100"/>
          <a:sy n="65" d="100"/>
        </p:scale>
        <p:origin x="3224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181096"/>
            <a:ext cx="6428422" cy="21549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746496"/>
            <a:ext cx="5293995" cy="256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414042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14042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360168"/>
            <a:ext cx="3289839" cy="6772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360168"/>
            <a:ext cx="3289839" cy="6772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89832" y="266228"/>
            <a:ext cx="480631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76179" y="2214945"/>
            <a:ext cx="3206115" cy="2604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414042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543288"/>
            <a:ext cx="2420112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543288"/>
            <a:ext cx="173945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543288"/>
            <a:ext cx="173945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newrocktech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3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65796"/>
            <a:ext cx="7560309" cy="8462010"/>
            <a:chOff x="0" y="1065796"/>
            <a:chExt cx="7560309" cy="84620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65796"/>
              <a:ext cx="7560056" cy="27694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135" y="3590658"/>
              <a:ext cx="3020568" cy="20147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41432" y="2177237"/>
              <a:ext cx="3441700" cy="7350759"/>
            </a:xfrm>
            <a:custGeom>
              <a:avLst/>
              <a:gdLst/>
              <a:ahLst/>
              <a:cxnLst/>
              <a:rect l="l" t="t" r="r" b="b"/>
              <a:pathLst>
                <a:path w="3441700" h="7350759">
                  <a:moveTo>
                    <a:pt x="3441687" y="0"/>
                  </a:moveTo>
                  <a:lnTo>
                    <a:pt x="0" y="0"/>
                  </a:lnTo>
                  <a:lnTo>
                    <a:pt x="0" y="7350201"/>
                  </a:lnTo>
                  <a:lnTo>
                    <a:pt x="3441687" y="7350201"/>
                  </a:lnTo>
                  <a:lnTo>
                    <a:pt x="3441687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118064" y="180801"/>
            <a:ext cx="5442585" cy="658495"/>
          </a:xfrm>
          <a:custGeom>
            <a:avLst/>
            <a:gdLst/>
            <a:ahLst/>
            <a:cxnLst/>
            <a:rect l="l" t="t" r="r" b="b"/>
            <a:pathLst>
              <a:path w="5442584" h="658494">
                <a:moveTo>
                  <a:pt x="5442000" y="0"/>
                </a:moveTo>
                <a:lnTo>
                  <a:pt x="308038" y="0"/>
                </a:lnTo>
                <a:lnTo>
                  <a:pt x="0" y="658393"/>
                </a:lnTo>
                <a:lnTo>
                  <a:pt x="5442000" y="658393"/>
                </a:lnTo>
                <a:lnTo>
                  <a:pt x="5442000" y="0"/>
                </a:lnTo>
                <a:close/>
              </a:path>
            </a:pathLst>
          </a:custGeom>
          <a:solidFill>
            <a:srgbClr val="E471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6948" y="6574028"/>
            <a:ext cx="3441700" cy="2954020"/>
          </a:xfrm>
          <a:custGeom>
            <a:avLst/>
            <a:gdLst/>
            <a:ahLst/>
            <a:cxnLst/>
            <a:rect l="l" t="t" r="r" b="b"/>
            <a:pathLst>
              <a:path w="3441700" h="2954020">
                <a:moveTo>
                  <a:pt x="3441687" y="0"/>
                </a:moveTo>
                <a:lnTo>
                  <a:pt x="0" y="0"/>
                </a:lnTo>
                <a:lnTo>
                  <a:pt x="0" y="2953410"/>
                </a:lnTo>
                <a:lnTo>
                  <a:pt x="3441687" y="2953410"/>
                </a:lnTo>
                <a:lnTo>
                  <a:pt x="344168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5415">
              <a:lnSpc>
                <a:spcPct val="1562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30" dirty="0"/>
              <a:t> </a:t>
            </a:r>
            <a:r>
              <a:rPr spc="-20" dirty="0"/>
              <a:t>OM1000-</a:t>
            </a:r>
            <a:r>
              <a:rPr dirty="0"/>
              <a:t>TE</a:t>
            </a:r>
            <a:r>
              <a:rPr spc="-20" dirty="0"/>
              <a:t> SIP-</a:t>
            </a:r>
            <a:r>
              <a:rPr spc="-10" dirty="0"/>
              <a:t>ISDN</a:t>
            </a:r>
            <a:r>
              <a:rPr spc="-20" dirty="0"/>
              <a:t> </a:t>
            </a:r>
            <a:r>
              <a:rPr spc="-10" dirty="0"/>
              <a:t>trunking</a:t>
            </a:r>
            <a:r>
              <a:rPr spc="-20" dirty="0"/>
              <a:t> </a:t>
            </a:r>
            <a:r>
              <a:rPr spc="-10" dirty="0"/>
              <a:t>gateway</a:t>
            </a:r>
            <a:r>
              <a:rPr spc="-20" dirty="0"/>
              <a:t> (OM1000-</a:t>
            </a:r>
            <a:r>
              <a:rPr dirty="0"/>
              <a:t>TE)</a:t>
            </a:r>
            <a:r>
              <a:rPr spc="-20" dirty="0"/>
              <a:t> </a:t>
            </a:r>
            <a:r>
              <a:rPr spc="-10" dirty="0"/>
              <a:t>provides signaling</a:t>
            </a:r>
            <a:r>
              <a:rPr spc="-35" dirty="0"/>
              <a:t> </a:t>
            </a:r>
            <a:r>
              <a:rPr spc="-10" dirty="0"/>
              <a:t>and</a:t>
            </a:r>
            <a:r>
              <a:rPr spc="-30" dirty="0"/>
              <a:t> </a:t>
            </a:r>
            <a:r>
              <a:rPr spc="-10" dirty="0"/>
              <a:t>media</a:t>
            </a:r>
            <a:r>
              <a:rPr spc="-35" dirty="0"/>
              <a:t> </a:t>
            </a:r>
            <a:r>
              <a:rPr spc="-10" dirty="0"/>
              <a:t>conversion</a:t>
            </a:r>
            <a:r>
              <a:rPr spc="-30" dirty="0"/>
              <a:t> </a:t>
            </a:r>
            <a:r>
              <a:rPr spc="-10" dirty="0"/>
              <a:t>between</a:t>
            </a:r>
            <a:r>
              <a:rPr spc="-30" dirty="0"/>
              <a:t> </a:t>
            </a:r>
            <a:r>
              <a:rPr spc="-10" dirty="0"/>
              <a:t>VoIP</a:t>
            </a:r>
            <a:r>
              <a:rPr spc="-35" dirty="0"/>
              <a:t> </a:t>
            </a:r>
            <a:r>
              <a:rPr spc="-10" dirty="0"/>
              <a:t>and</a:t>
            </a:r>
            <a:r>
              <a:rPr spc="-30" dirty="0"/>
              <a:t> </a:t>
            </a:r>
            <a:r>
              <a:rPr spc="-10" dirty="0"/>
              <a:t>ISDN</a:t>
            </a:r>
            <a:r>
              <a:rPr spc="-30" dirty="0"/>
              <a:t> </a:t>
            </a:r>
            <a:r>
              <a:rPr spc="-10" dirty="0"/>
              <a:t>networks.</a:t>
            </a:r>
          </a:p>
          <a:p>
            <a:pPr marL="12700" marR="83820">
              <a:lnSpc>
                <a:spcPct val="156200"/>
              </a:lnSpc>
            </a:pPr>
            <a:r>
              <a:rPr dirty="0"/>
              <a:t>A</a:t>
            </a:r>
            <a:r>
              <a:rPr spc="-40" dirty="0"/>
              <a:t> </a:t>
            </a:r>
            <a:r>
              <a:rPr spc="-10" dirty="0"/>
              <a:t>typical</a:t>
            </a:r>
            <a:r>
              <a:rPr spc="-35" dirty="0"/>
              <a:t> </a:t>
            </a:r>
            <a:r>
              <a:rPr spc="-10" dirty="0"/>
              <a:t>application</a:t>
            </a:r>
            <a:r>
              <a:rPr spc="-35" dirty="0"/>
              <a:t> </a:t>
            </a:r>
            <a:r>
              <a:rPr dirty="0"/>
              <a:t>is</a:t>
            </a:r>
            <a:r>
              <a:rPr spc="-3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spc="-10" dirty="0"/>
              <a:t>support</a:t>
            </a:r>
            <a:r>
              <a:rPr spc="-35" dirty="0"/>
              <a:t> </a:t>
            </a:r>
            <a:r>
              <a:rPr spc="-10" dirty="0"/>
              <a:t>enterprise</a:t>
            </a:r>
            <a:r>
              <a:rPr spc="-35" dirty="0"/>
              <a:t> </a:t>
            </a:r>
            <a:r>
              <a:rPr dirty="0"/>
              <a:t>PBX</a:t>
            </a:r>
            <a:r>
              <a:rPr spc="-35" dirty="0"/>
              <a:t> </a:t>
            </a:r>
            <a:r>
              <a:rPr spc="-10" dirty="0"/>
              <a:t>upgrades</a:t>
            </a:r>
            <a:r>
              <a:rPr spc="-3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IP</a:t>
            </a:r>
            <a:r>
              <a:rPr spc="-35" dirty="0"/>
              <a:t> </a:t>
            </a:r>
            <a:r>
              <a:rPr spc="-20" dirty="0"/>
              <a:t>when </a:t>
            </a:r>
            <a:r>
              <a:rPr spc="-10" dirty="0"/>
              <a:t>the</a:t>
            </a:r>
            <a:r>
              <a:rPr spc="-30" dirty="0"/>
              <a:t> </a:t>
            </a:r>
            <a:r>
              <a:rPr dirty="0"/>
              <a:t>WAN</a:t>
            </a:r>
            <a:r>
              <a:rPr spc="-30" dirty="0"/>
              <a:t> </a:t>
            </a:r>
            <a:r>
              <a:rPr spc="-10" dirty="0"/>
              <a:t>access</a:t>
            </a:r>
            <a:r>
              <a:rPr spc="-30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spc="-10" dirty="0"/>
              <a:t>ISDN.</a:t>
            </a:r>
          </a:p>
          <a:p>
            <a:pPr marL="12700" marR="5080">
              <a:lnSpc>
                <a:spcPct val="156200"/>
              </a:lnSpc>
              <a:spcBef>
                <a:spcPts val="300"/>
              </a:spcBef>
            </a:pPr>
            <a:r>
              <a:rPr dirty="0"/>
              <a:t>The</a:t>
            </a:r>
            <a:r>
              <a:rPr spc="-35" dirty="0"/>
              <a:t> </a:t>
            </a:r>
            <a:r>
              <a:rPr spc="-20" dirty="0"/>
              <a:t>OM1000-</a:t>
            </a:r>
            <a:r>
              <a:rPr dirty="0"/>
              <a:t>TE</a:t>
            </a:r>
            <a:r>
              <a:rPr spc="-35" dirty="0"/>
              <a:t> </a:t>
            </a:r>
            <a:r>
              <a:rPr spc="-10" dirty="0"/>
              <a:t>supports</a:t>
            </a:r>
            <a:r>
              <a:rPr spc="-35" dirty="0"/>
              <a:t> </a:t>
            </a:r>
            <a:r>
              <a:rPr spc="-10" dirty="0"/>
              <a:t>1/2/4</a:t>
            </a:r>
            <a:r>
              <a:rPr spc="-30" dirty="0"/>
              <a:t> </a:t>
            </a:r>
            <a:r>
              <a:rPr spc="-10" dirty="0"/>
              <a:t>T1/E1</a:t>
            </a:r>
            <a:r>
              <a:rPr spc="-35" dirty="0"/>
              <a:t> </a:t>
            </a:r>
            <a:r>
              <a:rPr spc="-10" dirty="0"/>
              <a:t>ports</a:t>
            </a:r>
            <a:r>
              <a:rPr spc="-35" dirty="0"/>
              <a:t> </a:t>
            </a:r>
            <a:r>
              <a:rPr spc="-10" dirty="0"/>
              <a:t>and</a:t>
            </a:r>
            <a:r>
              <a:rPr spc="-30" dirty="0"/>
              <a:t> </a:t>
            </a:r>
            <a:r>
              <a:rPr dirty="0"/>
              <a:t>up</a:t>
            </a:r>
            <a:r>
              <a:rPr spc="-3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spc="-10" dirty="0"/>
              <a:t>512</a:t>
            </a:r>
            <a:r>
              <a:rPr spc="-30" dirty="0"/>
              <a:t> </a:t>
            </a:r>
            <a:r>
              <a:rPr dirty="0"/>
              <a:t>SIP</a:t>
            </a:r>
            <a:r>
              <a:rPr spc="-35" dirty="0"/>
              <a:t> </a:t>
            </a:r>
            <a:r>
              <a:rPr spc="-10" dirty="0"/>
              <a:t>trunks,</a:t>
            </a:r>
            <a:r>
              <a:rPr spc="50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spc="-10" dirty="0"/>
              <a:t>meet</a:t>
            </a:r>
            <a:r>
              <a:rPr spc="-20" dirty="0"/>
              <a:t> </a:t>
            </a:r>
            <a:r>
              <a:rPr spc="-10" dirty="0"/>
              <a:t>the</a:t>
            </a:r>
            <a:r>
              <a:rPr spc="-20" dirty="0"/>
              <a:t> requirement </a:t>
            </a:r>
            <a:r>
              <a:rPr dirty="0"/>
              <a:t>of</a:t>
            </a:r>
            <a:r>
              <a:rPr spc="-20" dirty="0"/>
              <a:t> </a:t>
            </a:r>
            <a:r>
              <a:rPr spc="-10" dirty="0"/>
              <a:t>large</a:t>
            </a:r>
            <a:r>
              <a:rPr spc="-20" dirty="0"/>
              <a:t> </a:t>
            </a:r>
            <a:r>
              <a:rPr spc="-10" dirty="0"/>
              <a:t>and</a:t>
            </a:r>
            <a:r>
              <a:rPr spc="-20" dirty="0"/>
              <a:t> medium-</a:t>
            </a:r>
            <a:r>
              <a:rPr spc="-10" dirty="0"/>
              <a:t>sized</a:t>
            </a:r>
            <a:r>
              <a:rPr spc="-20" dirty="0"/>
              <a:t> </a:t>
            </a:r>
            <a:r>
              <a:rPr spc="-10" dirty="0"/>
              <a:t>enterprises</a:t>
            </a:r>
            <a:r>
              <a:rPr spc="-15" dirty="0"/>
              <a:t> </a:t>
            </a:r>
            <a:r>
              <a:rPr dirty="0"/>
              <a:t>for</a:t>
            </a:r>
            <a:r>
              <a:rPr spc="-20" dirty="0"/>
              <a:t> VoIP </a:t>
            </a:r>
            <a:r>
              <a:rPr spc="-10" dirty="0"/>
              <a:t>services.</a:t>
            </a: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000" b="1" dirty="0">
                <a:solidFill>
                  <a:srgbClr val="E4713B"/>
                </a:solidFill>
                <a:latin typeface="Arial"/>
                <a:cs typeface="Arial"/>
              </a:rPr>
              <a:t>High</a:t>
            </a:r>
            <a:r>
              <a:rPr sz="1000" b="1" spc="-25" dirty="0">
                <a:solidFill>
                  <a:srgbClr val="E4713B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E4713B"/>
                </a:solidFill>
                <a:latin typeface="Arial"/>
                <a:cs typeface="Arial"/>
              </a:rPr>
              <a:t>Performance</a:t>
            </a:r>
            <a:endParaRPr sz="1000">
              <a:latin typeface="Arial"/>
              <a:cs typeface="Arial"/>
            </a:endParaRPr>
          </a:p>
          <a:p>
            <a:pPr marL="12700" marR="43180">
              <a:lnSpc>
                <a:spcPts val="1500"/>
              </a:lnSpc>
              <a:spcBef>
                <a:spcPts val="60"/>
              </a:spcBef>
            </a:pPr>
            <a:r>
              <a:rPr spc="-35" dirty="0"/>
              <a:t>OM1000-</a:t>
            </a:r>
            <a:r>
              <a:rPr spc="-20" dirty="0"/>
              <a:t>TE</a:t>
            </a:r>
            <a:r>
              <a:rPr dirty="0"/>
              <a:t> </a:t>
            </a:r>
            <a:r>
              <a:rPr spc="-30" dirty="0"/>
              <a:t>uses</a:t>
            </a:r>
            <a:r>
              <a:rPr spc="5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spc="-35" dirty="0"/>
              <a:t>special-</a:t>
            </a:r>
            <a:r>
              <a:rPr spc="-30" dirty="0"/>
              <a:t>purpose</a:t>
            </a:r>
            <a:r>
              <a:rPr spc="5" dirty="0"/>
              <a:t> </a:t>
            </a:r>
            <a:r>
              <a:rPr spc="-35" dirty="0"/>
              <a:t>high-performance</a:t>
            </a:r>
            <a:r>
              <a:rPr spc="5" dirty="0"/>
              <a:t> </a:t>
            </a:r>
            <a:r>
              <a:rPr spc="-30" dirty="0"/>
              <a:t>speech</a:t>
            </a:r>
            <a:r>
              <a:rPr dirty="0"/>
              <a:t> </a:t>
            </a:r>
            <a:r>
              <a:rPr spc="-10" dirty="0"/>
              <a:t>processing </a:t>
            </a:r>
            <a:r>
              <a:rPr dirty="0"/>
              <a:t>DSP</a:t>
            </a:r>
            <a:r>
              <a:rPr spc="-40" dirty="0"/>
              <a:t> </a:t>
            </a:r>
            <a:r>
              <a:rPr spc="-10" dirty="0"/>
              <a:t>chip.The</a:t>
            </a:r>
            <a:r>
              <a:rPr spc="-40" dirty="0"/>
              <a:t> </a:t>
            </a:r>
            <a:r>
              <a:rPr dirty="0"/>
              <a:t>DSP</a:t>
            </a:r>
            <a:r>
              <a:rPr spc="-40" dirty="0"/>
              <a:t> </a:t>
            </a:r>
            <a:r>
              <a:rPr spc="-10" dirty="0"/>
              <a:t>daughter</a:t>
            </a:r>
            <a:r>
              <a:rPr spc="-40" dirty="0"/>
              <a:t> </a:t>
            </a:r>
            <a:r>
              <a:rPr spc="-10" dirty="0"/>
              <a:t>card’s</a:t>
            </a:r>
            <a:r>
              <a:rPr spc="-35" dirty="0"/>
              <a:t> </a:t>
            </a:r>
            <a:r>
              <a:rPr spc="-10" dirty="0"/>
              <a:t>6000</a:t>
            </a:r>
            <a:r>
              <a:rPr spc="-40" dirty="0"/>
              <a:t> </a:t>
            </a:r>
            <a:r>
              <a:rPr spc="-10" dirty="0"/>
              <a:t>MIPS</a:t>
            </a:r>
            <a:r>
              <a:rPr spc="-40" dirty="0"/>
              <a:t> </a:t>
            </a:r>
            <a:r>
              <a:rPr spc="-10" dirty="0"/>
              <a:t>processing</a:t>
            </a:r>
            <a:r>
              <a:rPr spc="-40" dirty="0"/>
              <a:t> </a:t>
            </a:r>
            <a:r>
              <a:rPr spc="-10" dirty="0"/>
              <a:t>capability enables</a:t>
            </a:r>
            <a:r>
              <a:rPr spc="-30" dirty="0"/>
              <a:t> </a:t>
            </a:r>
            <a:r>
              <a:rPr spc="-10" dirty="0"/>
              <a:t>the</a:t>
            </a:r>
            <a:r>
              <a:rPr spc="-30" dirty="0"/>
              <a:t> </a:t>
            </a:r>
            <a:r>
              <a:rPr spc="-20" dirty="0"/>
              <a:t>OM1000-</a:t>
            </a:r>
            <a:r>
              <a:rPr dirty="0"/>
              <a:t>TE</a:t>
            </a:r>
            <a:r>
              <a:rPr spc="-25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spc="-10" dirty="0"/>
              <a:t>provide</a:t>
            </a:r>
            <a:r>
              <a:rPr spc="-25" dirty="0"/>
              <a:t> </a:t>
            </a:r>
            <a:r>
              <a:rPr spc="-10" dirty="0"/>
              <a:t>voice</a:t>
            </a:r>
            <a:r>
              <a:rPr spc="-30" dirty="0"/>
              <a:t> </a:t>
            </a:r>
            <a:r>
              <a:rPr spc="-10" dirty="0"/>
              <a:t>signal</a:t>
            </a:r>
            <a:r>
              <a:rPr spc="-30" dirty="0"/>
              <a:t> </a:t>
            </a:r>
            <a:r>
              <a:rPr spc="-10" dirty="0"/>
              <a:t>processing</a:t>
            </a:r>
            <a:r>
              <a:rPr spc="-25" dirty="0"/>
              <a:t> </a:t>
            </a:r>
            <a:r>
              <a:rPr spc="-10" dirty="0"/>
              <a:t>(G.711, G.729A,</a:t>
            </a:r>
            <a:r>
              <a:rPr spc="-20" dirty="0"/>
              <a:t> </a:t>
            </a:r>
            <a:r>
              <a:rPr spc="-10" dirty="0"/>
              <a:t>and</a:t>
            </a:r>
            <a:r>
              <a:rPr spc="-20" dirty="0"/>
              <a:t> </a:t>
            </a:r>
            <a:r>
              <a:rPr spc="-10" dirty="0"/>
              <a:t>G.723.1),</a:t>
            </a:r>
            <a:r>
              <a:rPr spc="-20" dirty="0"/>
              <a:t> </a:t>
            </a:r>
            <a:r>
              <a:rPr spc="-10" dirty="0"/>
              <a:t>echo</a:t>
            </a:r>
            <a:r>
              <a:rPr spc="-20" dirty="0"/>
              <a:t> cancellation, </a:t>
            </a:r>
            <a:r>
              <a:rPr spc="-10" dirty="0"/>
              <a:t>and</a:t>
            </a:r>
            <a:r>
              <a:rPr spc="-20" dirty="0"/>
              <a:t> </a:t>
            </a:r>
            <a:r>
              <a:rPr spc="-10" dirty="0"/>
              <a:t>T.38</a:t>
            </a:r>
            <a:r>
              <a:rPr spc="-20" dirty="0"/>
              <a:t> </a:t>
            </a:r>
            <a:r>
              <a:rPr dirty="0"/>
              <a:t>fax</a:t>
            </a:r>
            <a:r>
              <a:rPr spc="-20" dirty="0"/>
              <a:t> </a:t>
            </a:r>
            <a:r>
              <a:rPr spc="-10" dirty="0"/>
              <a:t>relay</a:t>
            </a:r>
            <a:r>
              <a:rPr spc="-15" dirty="0"/>
              <a:t> </a:t>
            </a:r>
            <a:r>
              <a:rPr spc="-10" dirty="0"/>
              <a:t>under</a:t>
            </a:r>
            <a:r>
              <a:rPr spc="-20" dirty="0"/>
              <a:t> full </a:t>
            </a:r>
            <a:r>
              <a:rPr spc="-10" dirty="0"/>
              <a:t>load</a:t>
            </a:r>
            <a:r>
              <a:rPr spc="-30" dirty="0"/>
              <a:t> </a:t>
            </a:r>
            <a:r>
              <a:rPr spc="-10" dirty="0"/>
              <a:t>conditions</a:t>
            </a:r>
            <a:r>
              <a:rPr spc="-30" dirty="0"/>
              <a:t> </a:t>
            </a:r>
            <a:r>
              <a:rPr spc="-10" dirty="0"/>
              <a:t>(120</a:t>
            </a:r>
            <a:r>
              <a:rPr spc="-25" dirty="0"/>
              <a:t> </a:t>
            </a:r>
            <a:r>
              <a:rPr spc="-10" dirty="0"/>
              <a:t>calls).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76197" y="4820375"/>
            <a:ext cx="3162300" cy="12045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000" b="1" dirty="0">
                <a:solidFill>
                  <a:srgbClr val="E4713B"/>
                </a:solidFill>
                <a:latin typeface="Arial"/>
                <a:cs typeface="Arial"/>
              </a:rPr>
              <a:t>High</a:t>
            </a:r>
            <a:r>
              <a:rPr sz="1000" b="1" spc="-25" dirty="0">
                <a:solidFill>
                  <a:srgbClr val="E4713B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E4713B"/>
                </a:solidFill>
                <a:latin typeface="Arial"/>
                <a:cs typeface="Arial"/>
              </a:rPr>
              <a:t>Security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To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ensure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security,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the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OM1000-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TE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supports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SSH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and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HTTPS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for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remote access,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and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provides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functions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including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signaling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and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media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stream encryption,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automatic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password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strength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test,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brute-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force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password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cracking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prevention,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cipher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text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data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storage,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access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whitelist,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and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 system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log</a:t>
            </a:r>
            <a:r>
              <a:rPr sz="800" spc="-5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backup.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76197" y="6026868"/>
            <a:ext cx="3213100" cy="823594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000" b="1" dirty="0">
                <a:solidFill>
                  <a:srgbClr val="E4713B"/>
                </a:solidFill>
                <a:latin typeface="Arial"/>
                <a:cs typeface="Arial"/>
              </a:rPr>
              <a:t>High</a:t>
            </a:r>
            <a:r>
              <a:rPr sz="1000" b="1" spc="-25" dirty="0">
                <a:solidFill>
                  <a:srgbClr val="E4713B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E4713B"/>
                </a:solidFill>
                <a:latin typeface="Arial"/>
                <a:cs typeface="Arial"/>
              </a:rPr>
              <a:t>Reliability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The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OM1000-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TE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provides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high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availability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features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including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1+1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redundancy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of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Ethernet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ports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and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AC/DC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power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supplies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(optional),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and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 SIP</a:t>
            </a:r>
            <a:r>
              <a:rPr sz="800" spc="-5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registration</a:t>
            </a:r>
            <a:r>
              <a:rPr sz="800" spc="-4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failover.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76197" y="6852368"/>
            <a:ext cx="3208020" cy="12045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000" b="1" dirty="0">
                <a:solidFill>
                  <a:srgbClr val="E4713B"/>
                </a:solidFill>
                <a:latin typeface="Arial"/>
                <a:cs typeface="Arial"/>
              </a:rPr>
              <a:t>Remote</a:t>
            </a:r>
            <a:r>
              <a:rPr sz="1000" b="1" spc="-10" dirty="0">
                <a:solidFill>
                  <a:srgbClr val="E4713B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E4713B"/>
                </a:solidFill>
                <a:latin typeface="Arial"/>
                <a:cs typeface="Arial"/>
              </a:rPr>
              <a:t>Management</a:t>
            </a:r>
            <a:r>
              <a:rPr sz="1000" b="1" spc="-10" dirty="0">
                <a:solidFill>
                  <a:srgbClr val="E4713B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E4713B"/>
                </a:solidFill>
                <a:latin typeface="Arial"/>
                <a:cs typeface="Arial"/>
              </a:rPr>
              <a:t>and</a:t>
            </a:r>
            <a:r>
              <a:rPr sz="1000" b="1" spc="-5" dirty="0">
                <a:solidFill>
                  <a:srgbClr val="E4713B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E4713B"/>
                </a:solidFill>
                <a:latin typeface="Arial"/>
                <a:cs typeface="Arial"/>
              </a:rPr>
              <a:t>Maintainability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The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New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Rock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Cloud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client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inside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the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OM1000-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TE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allows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the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OM1000-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TE</a:t>
            </a:r>
            <a:r>
              <a:rPr sz="800" spc="50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located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behind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an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enterprise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NAT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or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firewall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to 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be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accessed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across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Internet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securely.</a:t>
            </a:r>
            <a:r>
              <a:rPr sz="80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Real-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time</a:t>
            </a:r>
            <a:r>
              <a:rPr sz="800" spc="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monitoring,</a:t>
            </a:r>
            <a:r>
              <a:rPr sz="800" spc="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alarm</a:t>
            </a:r>
            <a:r>
              <a:rPr sz="80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notification,</a:t>
            </a:r>
            <a:r>
              <a:rPr sz="800" spc="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remote</a:t>
            </a:r>
            <a:r>
              <a:rPr sz="800" spc="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packet</a:t>
            </a:r>
            <a:r>
              <a:rPr sz="80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capture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and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software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upgrades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can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be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performed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with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the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New 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Rock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or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third-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party Equipment 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Management</a:t>
            </a:r>
            <a:r>
              <a:rPr sz="80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System with</a:t>
            </a:r>
            <a:r>
              <a:rPr sz="80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TR-069.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76197" y="8058868"/>
            <a:ext cx="3228975" cy="13950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000" b="1" dirty="0">
                <a:solidFill>
                  <a:srgbClr val="E4713B"/>
                </a:solidFill>
                <a:latin typeface="Arial"/>
                <a:cs typeface="Arial"/>
              </a:rPr>
              <a:t>Comprehensive</a:t>
            </a:r>
            <a:r>
              <a:rPr sz="1000" b="1" spc="-45" dirty="0">
                <a:solidFill>
                  <a:srgbClr val="E4713B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E4713B"/>
                </a:solidFill>
                <a:latin typeface="Arial"/>
                <a:cs typeface="Arial"/>
              </a:rPr>
              <a:t>Feature</a:t>
            </a:r>
            <a:r>
              <a:rPr sz="1000" b="1" spc="-45" dirty="0">
                <a:solidFill>
                  <a:srgbClr val="E4713B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E4713B"/>
                </a:solidFill>
                <a:latin typeface="Arial"/>
                <a:cs typeface="Arial"/>
              </a:rPr>
              <a:t>Set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As</a:t>
            </a:r>
            <a:r>
              <a:rPr sz="800" spc="6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an</a:t>
            </a:r>
            <a:r>
              <a:rPr sz="800" spc="7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intelligent</a:t>
            </a:r>
            <a:r>
              <a:rPr sz="800" spc="6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gateway</a:t>
            </a:r>
            <a:r>
              <a:rPr sz="800" spc="7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running</a:t>
            </a:r>
            <a:r>
              <a:rPr sz="800" spc="7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on</a:t>
            </a:r>
            <a:r>
              <a:rPr sz="800" spc="6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an</a:t>
            </a:r>
            <a:r>
              <a:rPr sz="800" spc="7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embedded</a:t>
            </a:r>
            <a:r>
              <a:rPr sz="800" spc="7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Linux</a:t>
            </a:r>
            <a:r>
              <a:rPr sz="800" spc="6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operating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system,</a:t>
            </a:r>
            <a:r>
              <a:rPr sz="800" spc="7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the</a:t>
            </a:r>
            <a:r>
              <a:rPr sz="800" spc="7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OM1000-TE</a:t>
            </a:r>
            <a:r>
              <a:rPr sz="800" spc="7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supports</a:t>
            </a:r>
            <a:r>
              <a:rPr sz="800" spc="7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an</a:t>
            </a:r>
            <a:r>
              <a:rPr sz="800" spc="7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advanced</a:t>
            </a:r>
            <a:r>
              <a:rPr sz="800" spc="7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feature</a:t>
            </a:r>
            <a:r>
              <a:rPr sz="800" spc="7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set</a:t>
            </a:r>
            <a:r>
              <a:rPr sz="800" spc="7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such</a:t>
            </a:r>
            <a:r>
              <a:rPr sz="800" spc="7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as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 number</a:t>
            </a:r>
            <a:r>
              <a:rPr sz="800" spc="1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transformation</a:t>
            </a:r>
            <a:r>
              <a:rPr sz="800" spc="114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for</a:t>
            </a:r>
            <a:r>
              <a:rPr sz="800" spc="114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calling/called</a:t>
            </a:r>
            <a:r>
              <a:rPr sz="800" spc="1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party,</a:t>
            </a:r>
            <a:r>
              <a:rPr sz="800" spc="114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automatic</a:t>
            </a:r>
            <a:r>
              <a:rPr sz="800" spc="114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routing,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RADIUS</a:t>
            </a:r>
            <a:r>
              <a:rPr sz="800" spc="8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billing</a:t>
            </a:r>
            <a:r>
              <a:rPr sz="800" spc="9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interface,</a:t>
            </a:r>
            <a:r>
              <a:rPr sz="800" spc="9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2nd-stage</a:t>
            </a:r>
            <a:r>
              <a:rPr sz="800" spc="9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dialing</a:t>
            </a:r>
            <a:r>
              <a:rPr sz="800" spc="8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tone</a:t>
            </a:r>
            <a:r>
              <a:rPr sz="800" spc="9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and</a:t>
            </a:r>
            <a:r>
              <a:rPr sz="800" spc="9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ring-back</a:t>
            </a:r>
            <a:r>
              <a:rPr sz="800" spc="9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tone,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auto</a:t>
            </a:r>
            <a:r>
              <a:rPr sz="800" spc="9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dialing,</a:t>
            </a:r>
            <a:r>
              <a:rPr sz="800" spc="9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DTMF</a:t>
            </a:r>
            <a:r>
              <a:rPr sz="800" spc="9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detection,</a:t>
            </a:r>
            <a:r>
              <a:rPr sz="800" spc="9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call-progress</a:t>
            </a:r>
            <a:r>
              <a:rPr sz="800" spc="9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analysis,</a:t>
            </a:r>
            <a:r>
              <a:rPr sz="800" spc="9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and</a:t>
            </a:r>
            <a:r>
              <a:rPr sz="800" spc="9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RTP</a:t>
            </a:r>
            <a:r>
              <a:rPr sz="800" spc="9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proxy </a:t>
            </a:r>
            <a:r>
              <a:rPr sz="800" spc="10" dirty="0">
                <a:solidFill>
                  <a:srgbClr val="414042"/>
                </a:solidFill>
                <a:latin typeface="Arial MT"/>
                <a:cs typeface="Arial MT"/>
              </a:rPr>
              <a:t>for</a:t>
            </a:r>
            <a:r>
              <a:rPr sz="800" spc="15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414042"/>
                </a:solidFill>
                <a:latin typeface="Arial MT"/>
                <a:cs typeface="Arial MT"/>
              </a:rPr>
              <a:t>NAT/firewall</a:t>
            </a:r>
            <a:r>
              <a:rPr sz="800" spc="15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traversal.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03710" y="5445437"/>
            <a:ext cx="1212215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8595">
              <a:lnSpc>
                <a:spcPct val="156200"/>
              </a:lnSpc>
              <a:spcBef>
                <a:spcPts val="100"/>
              </a:spcBef>
            </a:pP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T1/E1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ports: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1/2/4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Max.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concurrent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calls: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120</a:t>
            </a:r>
            <a:endParaRPr sz="800">
              <a:latin typeface="Arial MT"/>
              <a:cs typeface="Arial MT"/>
            </a:endParaRPr>
          </a:p>
          <a:p>
            <a:pPr marL="342900">
              <a:lnSpc>
                <a:spcPct val="100000"/>
              </a:lnSpc>
              <a:spcBef>
                <a:spcPts val="540"/>
              </a:spcBef>
            </a:pP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BHCC: 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40K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19991" y="5164716"/>
            <a:ext cx="5791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E4713B"/>
                </a:solidFill>
                <a:latin typeface="Arial MT"/>
                <a:cs typeface="Arial MT"/>
              </a:rPr>
              <a:t>OM1000-</a:t>
            </a:r>
            <a:r>
              <a:rPr sz="800" spc="-25" dirty="0">
                <a:solidFill>
                  <a:srgbClr val="E4713B"/>
                </a:solidFill>
                <a:latin typeface="Arial MT"/>
                <a:cs typeface="Arial MT"/>
              </a:rPr>
              <a:t>TE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6550" y="6826556"/>
            <a:ext cx="3441700" cy="254774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endParaRPr sz="1000">
              <a:latin typeface="Times New Roman"/>
              <a:cs typeface="Times New Roman"/>
            </a:endParaRPr>
          </a:p>
          <a:p>
            <a:pPr marL="335915" indent="-1714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Supports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SIP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and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IMS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protocols</a:t>
            </a:r>
            <a:endParaRPr lang="en-US" sz="800" spc="-10">
              <a:latin typeface="Arial MT"/>
              <a:cs typeface="Arial MT"/>
            </a:endParaRPr>
          </a:p>
          <a:p>
            <a:pPr marL="335915" indent="-1714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Up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to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500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routing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and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call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number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transformation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rules </a:t>
            </a:r>
            <a:endParaRPr lang="en-US" sz="800" spc="-10" dirty="0">
              <a:solidFill>
                <a:srgbClr val="414042"/>
              </a:solidFill>
              <a:latin typeface="Arial MT"/>
              <a:cs typeface="Arial MT"/>
            </a:endParaRPr>
          </a:p>
          <a:p>
            <a:pPr marL="335915" indent="-1714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Dual-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redundant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lang="en-US" sz="800" spc="-20" dirty="0">
                <a:solidFill>
                  <a:srgbClr val="414042"/>
                </a:solidFill>
                <a:latin typeface="Arial MT"/>
                <a:cs typeface="Arial MT"/>
              </a:rPr>
              <a:t>e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thernet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ports</a:t>
            </a:r>
            <a:endParaRPr lang="en-US" sz="800" spc="-10">
              <a:latin typeface="Arial MT"/>
              <a:cs typeface="Arial MT"/>
            </a:endParaRPr>
          </a:p>
          <a:p>
            <a:pPr marL="335915" indent="-1714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Dual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AC/DC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power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supplies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(optional) </a:t>
            </a:r>
            <a:endParaRPr lang="en-US" sz="800" spc="-10" dirty="0">
              <a:solidFill>
                <a:srgbClr val="414042"/>
              </a:solidFill>
              <a:latin typeface="Arial MT"/>
              <a:cs typeface="Arial MT"/>
            </a:endParaRPr>
          </a:p>
          <a:p>
            <a:pPr marL="335915" indent="-1714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800" spc="-20" dirty="0">
                <a:solidFill>
                  <a:srgbClr val="414042"/>
                </a:solidFill>
                <a:latin typeface="Arial MT"/>
                <a:cs typeface="Arial MT"/>
              </a:rPr>
              <a:t>1000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SIP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lang="en-US" sz="800" spc="-10" dirty="0">
                <a:solidFill>
                  <a:srgbClr val="414042"/>
                </a:solidFill>
                <a:latin typeface="Arial MT"/>
                <a:cs typeface="Arial MT"/>
              </a:rPr>
              <a:t>T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runks</a:t>
            </a:r>
            <a:endParaRPr lang="en-US" sz="800" dirty="0">
              <a:latin typeface="Arial MT"/>
              <a:cs typeface="Arial MT"/>
            </a:endParaRPr>
          </a:p>
          <a:p>
            <a:pPr marL="335915" indent="-1714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TLS/SRTP</a:t>
            </a:r>
            <a:endParaRPr lang="en-US" sz="800" spc="-10">
              <a:latin typeface="Arial MT"/>
              <a:cs typeface="Arial MT"/>
            </a:endParaRPr>
          </a:p>
          <a:p>
            <a:pPr marL="335915" indent="-1714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Voice</a:t>
            </a:r>
            <a:r>
              <a:rPr sz="800" spc="-4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VLAN</a:t>
            </a:r>
            <a:endParaRPr lang="en-US" sz="800" spc="-20">
              <a:latin typeface="Arial MT"/>
              <a:cs typeface="Arial MT"/>
            </a:endParaRPr>
          </a:p>
          <a:p>
            <a:pPr marL="335915" indent="-1714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Remote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access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via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New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Rock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Cloud</a:t>
            </a:r>
            <a:endParaRPr lang="en-US" sz="800" spc="-20">
              <a:latin typeface="Arial MT"/>
              <a:cs typeface="Arial MT"/>
            </a:endParaRPr>
          </a:p>
          <a:p>
            <a:pPr marL="335915" indent="-1714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Management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with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New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Rock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or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third-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party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Equipment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Management</a:t>
            </a:r>
            <a:r>
              <a:rPr sz="800" spc="-4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System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(TR-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069)</a:t>
            </a:r>
            <a:endParaRPr lang="en-US" sz="800" spc="-20">
              <a:latin typeface="Arial MT"/>
              <a:cs typeface="Arial MT"/>
            </a:endParaRPr>
          </a:p>
          <a:p>
            <a:pPr marL="335915" indent="-1714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Interoperability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with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popular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SIP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servers,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such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as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Cisco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Unified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CallManager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(CUCM),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Broadsoft,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Microsoft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Skype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for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Business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(Lync),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Huawei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IMS,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and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Asterisk/Elastix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9781463"/>
            <a:ext cx="7560309" cy="478790"/>
            <a:chOff x="0" y="9781463"/>
            <a:chExt cx="7560309" cy="478790"/>
          </a:xfrm>
        </p:grpSpPr>
        <p:sp>
          <p:nvSpPr>
            <p:cNvPr id="20" name="object 20"/>
            <p:cNvSpPr/>
            <p:nvPr/>
          </p:nvSpPr>
          <p:spPr>
            <a:xfrm>
              <a:off x="0" y="9871201"/>
              <a:ext cx="7560309" cy="389255"/>
            </a:xfrm>
            <a:custGeom>
              <a:avLst/>
              <a:gdLst/>
              <a:ahLst/>
              <a:cxnLst/>
              <a:rect l="l" t="t" r="r" b="b"/>
              <a:pathLst>
                <a:path w="7560309" h="389254">
                  <a:moveTo>
                    <a:pt x="7560056" y="0"/>
                  </a:moveTo>
                  <a:lnTo>
                    <a:pt x="0" y="0"/>
                  </a:lnTo>
                  <a:lnTo>
                    <a:pt x="0" y="388810"/>
                  </a:lnTo>
                  <a:lnTo>
                    <a:pt x="7560056" y="388810"/>
                  </a:lnTo>
                  <a:lnTo>
                    <a:pt x="7560056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9781463"/>
              <a:ext cx="7560309" cy="90170"/>
            </a:xfrm>
            <a:custGeom>
              <a:avLst/>
              <a:gdLst/>
              <a:ahLst/>
              <a:cxnLst/>
              <a:rect l="l" t="t" r="r" b="b"/>
              <a:pathLst>
                <a:path w="7560309" h="90170">
                  <a:moveTo>
                    <a:pt x="0" y="0"/>
                  </a:moveTo>
                  <a:lnTo>
                    <a:pt x="0" y="89750"/>
                  </a:lnTo>
                  <a:lnTo>
                    <a:pt x="7560056" y="89750"/>
                  </a:lnTo>
                  <a:lnTo>
                    <a:pt x="75600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71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/>
              <a:t>OM1000-</a:t>
            </a:r>
            <a:r>
              <a:rPr sz="2400" dirty="0"/>
              <a:t>TE</a:t>
            </a:r>
            <a:r>
              <a:rPr sz="2400" spc="-30" dirty="0"/>
              <a:t> </a:t>
            </a:r>
            <a:r>
              <a:rPr spc="-10" dirty="0"/>
              <a:t>SIP-</a:t>
            </a:r>
            <a:r>
              <a:rPr dirty="0"/>
              <a:t>ISDN</a:t>
            </a:r>
            <a:r>
              <a:rPr spc="-20" dirty="0"/>
              <a:t> </a:t>
            </a:r>
            <a:r>
              <a:rPr dirty="0"/>
              <a:t>Trunking</a:t>
            </a:r>
            <a:r>
              <a:rPr spc="-20" dirty="0"/>
              <a:t> </a:t>
            </a:r>
            <a:r>
              <a:rPr spc="-10" dirty="0"/>
              <a:t>Gateway</a:t>
            </a:r>
            <a:endParaRPr sz="2400"/>
          </a:p>
        </p:txBody>
      </p:sp>
      <p:sp>
        <p:nvSpPr>
          <p:cNvPr id="23" name="object 23"/>
          <p:cNvSpPr txBox="1"/>
          <p:nvPr/>
        </p:nvSpPr>
        <p:spPr>
          <a:xfrm>
            <a:off x="6065540" y="9970330"/>
            <a:ext cx="11036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FFFFFF"/>
                </a:solidFill>
                <a:latin typeface="Arial MT"/>
                <a:cs typeface="Arial MT"/>
                <a:hlinkClick r:id="rId4"/>
              </a:rPr>
              <a:t>www.newrocktech.com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6FA5DD-6B8D-39AE-A374-A3A156837BE0}"/>
              </a:ext>
            </a:extLst>
          </p:cNvPr>
          <p:cNvSpPr txBox="1"/>
          <p:nvPr/>
        </p:nvSpPr>
        <p:spPr>
          <a:xfrm>
            <a:off x="257084" y="6703445"/>
            <a:ext cx="11252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4465">
              <a:lnSpc>
                <a:spcPct val="100000"/>
              </a:lnSpc>
            </a:pPr>
            <a:r>
              <a:rPr lang="en-US" sz="1000" b="1" spc="-10" dirty="0">
                <a:solidFill>
                  <a:srgbClr val="E4713B"/>
                </a:solidFill>
                <a:latin typeface="Arial"/>
                <a:cs typeface="Arial"/>
              </a:rPr>
              <a:t>Features</a:t>
            </a:r>
            <a:endParaRPr lang="en-US" sz="1000" b="1" spc="-10">
              <a:latin typeface="Arial"/>
              <a:cs typeface="Arial"/>
            </a:endParaRPr>
          </a:p>
        </p:txBody>
      </p:sp>
      <p:pic>
        <p:nvPicPr>
          <p:cNvPr id="27" name="Picture 26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9E572E78-608B-55E5-2943-27586C6EF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8" y="307999"/>
            <a:ext cx="1377950" cy="5043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8059" y="180801"/>
            <a:ext cx="5442585" cy="658495"/>
          </a:xfrm>
          <a:custGeom>
            <a:avLst/>
            <a:gdLst/>
            <a:ahLst/>
            <a:cxnLst/>
            <a:rect l="l" t="t" r="r" b="b"/>
            <a:pathLst>
              <a:path w="5442584" h="658494">
                <a:moveTo>
                  <a:pt x="5442000" y="0"/>
                </a:moveTo>
                <a:lnTo>
                  <a:pt x="308038" y="0"/>
                </a:lnTo>
                <a:lnTo>
                  <a:pt x="0" y="658393"/>
                </a:lnTo>
                <a:lnTo>
                  <a:pt x="5442000" y="658393"/>
                </a:lnTo>
                <a:lnTo>
                  <a:pt x="5442000" y="0"/>
                </a:lnTo>
                <a:close/>
              </a:path>
            </a:pathLst>
          </a:custGeom>
          <a:solidFill>
            <a:srgbClr val="E471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/>
              <a:t>OM1000-</a:t>
            </a:r>
            <a:r>
              <a:rPr sz="2400" dirty="0"/>
              <a:t>TE</a:t>
            </a:r>
            <a:r>
              <a:rPr sz="2400" spc="-30" dirty="0"/>
              <a:t> </a:t>
            </a:r>
            <a:r>
              <a:rPr spc="-10" dirty="0"/>
              <a:t>SIP-</a:t>
            </a:r>
            <a:r>
              <a:rPr dirty="0"/>
              <a:t>ISDN</a:t>
            </a:r>
            <a:r>
              <a:rPr spc="-20" dirty="0"/>
              <a:t> </a:t>
            </a:r>
            <a:r>
              <a:rPr dirty="0"/>
              <a:t>Trunking</a:t>
            </a:r>
            <a:r>
              <a:rPr spc="-20" dirty="0"/>
              <a:t> </a:t>
            </a:r>
            <a:r>
              <a:rPr spc="-10" dirty="0"/>
              <a:t>Gateway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287794" y="994943"/>
            <a:ext cx="3420110" cy="8640445"/>
          </a:xfrm>
          <a:custGeom>
            <a:avLst/>
            <a:gdLst/>
            <a:ahLst/>
            <a:cxnLst/>
            <a:rect l="l" t="t" r="r" b="b"/>
            <a:pathLst>
              <a:path w="3420110" h="8640445">
                <a:moveTo>
                  <a:pt x="3420008" y="0"/>
                </a:moveTo>
                <a:lnTo>
                  <a:pt x="0" y="0"/>
                </a:lnTo>
                <a:lnTo>
                  <a:pt x="0" y="8640000"/>
                </a:lnTo>
                <a:lnTo>
                  <a:pt x="3420008" y="8640000"/>
                </a:lnTo>
                <a:lnTo>
                  <a:pt x="342000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1793" y="1108516"/>
            <a:ext cx="8737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E4713B"/>
                </a:solidFill>
                <a:latin typeface="Arial"/>
                <a:cs typeface="Arial"/>
              </a:rPr>
              <a:t>Specifications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804" y="1318945"/>
            <a:ext cx="3168015" cy="165100"/>
          </a:xfrm>
          <a:prstGeom prst="rect">
            <a:avLst/>
          </a:prstGeom>
          <a:solidFill>
            <a:srgbClr val="939598"/>
          </a:solidFill>
        </p:spPr>
        <p:txBody>
          <a:bodyPr vert="horz" wrap="square" lIns="0" tIns="1143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Protocols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800" y="1439538"/>
            <a:ext cx="57213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56200"/>
              </a:lnSpc>
              <a:spcBef>
                <a:spcPts val="100"/>
              </a:spcBef>
            </a:pPr>
            <a:r>
              <a:rPr sz="800" b="1" dirty="0">
                <a:solidFill>
                  <a:srgbClr val="414042"/>
                </a:solidFill>
                <a:latin typeface="Arial"/>
                <a:cs typeface="Arial"/>
              </a:rPr>
              <a:t>Call</a:t>
            </a:r>
            <a:r>
              <a:rPr sz="800" b="1" spc="-1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414042"/>
                </a:solidFill>
                <a:latin typeface="Arial"/>
                <a:cs typeface="Arial"/>
              </a:rPr>
              <a:t>control Network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3804" y="2095944"/>
            <a:ext cx="3168015" cy="165100"/>
          </a:xfrm>
          <a:prstGeom prst="rect">
            <a:avLst/>
          </a:prstGeom>
          <a:solidFill>
            <a:srgbClr val="939598"/>
          </a:solidFill>
        </p:spPr>
        <p:txBody>
          <a:bodyPr vert="horz" wrap="square" lIns="0" tIns="1143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Media</a:t>
            </a:r>
            <a:r>
              <a:rPr sz="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Processing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3804" y="4206519"/>
            <a:ext cx="3168015" cy="165100"/>
          </a:xfrm>
          <a:prstGeom prst="rect">
            <a:avLst/>
          </a:prstGeom>
          <a:solidFill>
            <a:srgbClr val="939598"/>
          </a:solidFill>
        </p:spPr>
        <p:txBody>
          <a:bodyPr vert="horz" wrap="square" lIns="0" tIns="11430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90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QoS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4863" y="1439258"/>
            <a:ext cx="2266315" cy="5969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40"/>
              </a:spcBef>
            </a:pP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SIP/UDP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and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SIP/TCP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(RFC3261),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IMS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(3GPP)</a:t>
            </a:r>
            <a:endParaRPr sz="800">
              <a:latin typeface="Arial MT"/>
              <a:cs typeface="Arial MT"/>
            </a:endParaRPr>
          </a:p>
          <a:p>
            <a:pPr marR="5080">
              <a:lnSpc>
                <a:spcPct val="156200"/>
              </a:lnSpc>
            </a:pP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Telnet,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SSH,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HTTP,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HTTPS,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DHCP/PPPoE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client,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DNS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(A/SRV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record),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STUN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3804" y="4595393"/>
            <a:ext cx="3168015" cy="165100"/>
          </a:xfrm>
          <a:prstGeom prst="rect">
            <a:avLst/>
          </a:prstGeom>
          <a:solidFill>
            <a:srgbClr val="939598"/>
          </a:solidFill>
        </p:spPr>
        <p:txBody>
          <a:bodyPr vert="horz" wrap="square" lIns="0" tIns="1143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Signaling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5805" y="4716186"/>
            <a:ext cx="2612390" cy="59690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35"/>
              </a:spcBef>
              <a:tabLst>
                <a:tab pos="848994" algn="l"/>
              </a:tabLst>
            </a:pPr>
            <a:r>
              <a:rPr sz="800" b="1" dirty="0">
                <a:solidFill>
                  <a:srgbClr val="414042"/>
                </a:solidFill>
                <a:latin typeface="Arial"/>
                <a:cs typeface="Arial"/>
              </a:rPr>
              <a:t>PSTN</a:t>
            </a:r>
            <a:r>
              <a:rPr sz="800" b="1" spc="-4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414042"/>
                </a:solidFill>
                <a:latin typeface="Arial"/>
                <a:cs typeface="Arial"/>
              </a:rPr>
              <a:t>access</a:t>
            </a:r>
            <a:r>
              <a:rPr sz="800" b="1" dirty="0">
                <a:solidFill>
                  <a:srgbClr val="414042"/>
                </a:solidFill>
                <a:latin typeface="Arial"/>
                <a:cs typeface="Arial"/>
              </a:rPr>
              <a:t>	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E1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ISDN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PRI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(30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B+D):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ETSI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EDSS1</a:t>
            </a:r>
            <a:endParaRPr sz="800">
              <a:latin typeface="Arial MT"/>
              <a:cs typeface="Arial MT"/>
            </a:endParaRPr>
          </a:p>
          <a:p>
            <a:pPr marL="848994">
              <a:lnSpc>
                <a:spcPct val="100000"/>
              </a:lnSpc>
              <a:spcBef>
                <a:spcPts val="540"/>
              </a:spcBef>
            </a:pP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T1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ISDN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PRI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(23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B+D):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ANSI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NI-</a:t>
            </a:r>
            <a:r>
              <a:rPr sz="800" spc="-50" dirty="0">
                <a:solidFill>
                  <a:srgbClr val="414042"/>
                </a:solidFill>
                <a:latin typeface="Arial MT"/>
                <a:cs typeface="Arial MT"/>
              </a:rPr>
              <a:t>2</a:t>
            </a:r>
            <a:endParaRPr sz="800">
              <a:latin typeface="Arial MT"/>
              <a:cs typeface="Arial MT"/>
            </a:endParaRPr>
          </a:p>
          <a:p>
            <a:pPr marL="848994">
              <a:lnSpc>
                <a:spcPct val="100000"/>
              </a:lnSpc>
              <a:spcBef>
                <a:spcPts val="540"/>
              </a:spcBef>
            </a:pP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Switch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type: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5ESS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Series,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DMS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Series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5805" y="5378184"/>
            <a:ext cx="24593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5"/>
              </a:lnSpc>
              <a:tabLst>
                <a:tab pos="848994" algn="l"/>
              </a:tabLst>
            </a:pPr>
            <a:r>
              <a:rPr sz="800" b="1" spc="-20" dirty="0">
                <a:solidFill>
                  <a:srgbClr val="414042"/>
                </a:solidFill>
                <a:latin typeface="Arial"/>
                <a:cs typeface="Arial"/>
              </a:rPr>
              <a:t>DTMF</a:t>
            </a:r>
            <a:r>
              <a:rPr sz="800" b="1" dirty="0">
                <a:solidFill>
                  <a:srgbClr val="414042"/>
                </a:solidFill>
                <a:latin typeface="Arial"/>
                <a:cs typeface="Arial"/>
              </a:rPr>
              <a:t>	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In-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band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audio,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RFC2833,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SIP-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INFO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52278" y="994943"/>
            <a:ext cx="3420110" cy="2700655"/>
          </a:xfrm>
          <a:custGeom>
            <a:avLst/>
            <a:gdLst/>
            <a:ahLst/>
            <a:cxnLst/>
            <a:rect l="l" t="t" r="r" b="b"/>
            <a:pathLst>
              <a:path w="3420109" h="2700654">
                <a:moveTo>
                  <a:pt x="3419995" y="0"/>
                </a:moveTo>
                <a:lnTo>
                  <a:pt x="0" y="0"/>
                </a:lnTo>
                <a:lnTo>
                  <a:pt x="0" y="2700286"/>
                </a:lnTo>
                <a:lnTo>
                  <a:pt x="3419995" y="2700286"/>
                </a:lnTo>
                <a:lnTo>
                  <a:pt x="341999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13804" y="7871777"/>
            <a:ext cx="3168015" cy="165100"/>
          </a:xfrm>
          <a:prstGeom prst="rect">
            <a:avLst/>
          </a:prstGeom>
          <a:solidFill>
            <a:srgbClr val="939598"/>
          </a:solidFill>
        </p:spPr>
        <p:txBody>
          <a:bodyPr vert="horz" wrap="square" lIns="0" tIns="1143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Provisioning,</a:t>
            </a:r>
            <a:r>
              <a:rPr sz="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Administration</a:t>
            </a:r>
            <a:r>
              <a:rPr sz="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Maintenance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405" y="8060946"/>
            <a:ext cx="3143250" cy="153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930"/>
              </a:lnSpc>
              <a:spcBef>
                <a:spcPts val="100"/>
              </a:spcBef>
              <a:tabLst>
                <a:tab pos="874394" algn="l"/>
              </a:tabLst>
            </a:pPr>
            <a:r>
              <a:rPr sz="800" b="1" spc="-10" dirty="0">
                <a:solidFill>
                  <a:srgbClr val="414042"/>
                </a:solidFill>
                <a:latin typeface="Arial"/>
                <a:cs typeface="Arial"/>
              </a:rPr>
              <a:t>Device</a:t>
            </a:r>
            <a:r>
              <a:rPr sz="800" b="1" dirty="0">
                <a:solidFill>
                  <a:srgbClr val="414042"/>
                </a:solidFill>
                <a:latin typeface="Arial"/>
                <a:cs typeface="Arial"/>
              </a:rPr>
              <a:t>	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New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Rock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lang="en-US" sz="800" spc="-20" dirty="0">
                <a:solidFill>
                  <a:srgbClr val="414042"/>
                </a:solidFill>
                <a:latin typeface="Arial MT"/>
                <a:cs typeface="Arial MT"/>
              </a:rPr>
              <a:t>U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MS,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TR-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069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management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(TR-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069,</a:t>
            </a:r>
            <a:endParaRPr sz="800">
              <a:latin typeface="Arial MT"/>
              <a:cs typeface="Arial MT"/>
            </a:endParaRPr>
          </a:p>
          <a:p>
            <a:pPr marL="25400">
              <a:lnSpc>
                <a:spcPts val="750"/>
              </a:lnSpc>
            </a:pPr>
            <a:r>
              <a:rPr sz="800" b="1" spc="-10" dirty="0">
                <a:solidFill>
                  <a:srgbClr val="414042"/>
                </a:solidFill>
                <a:latin typeface="Arial"/>
                <a:cs typeface="Arial"/>
              </a:rPr>
              <a:t>management</a:t>
            </a:r>
            <a:endParaRPr sz="800">
              <a:latin typeface="Arial"/>
              <a:cs typeface="Arial"/>
            </a:endParaRPr>
          </a:p>
          <a:p>
            <a:pPr marL="874394">
              <a:lnSpc>
                <a:spcPts val="780"/>
              </a:lnSpc>
            </a:pP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TR-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104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and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TR-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106)</a:t>
            </a:r>
            <a:endParaRPr sz="800">
              <a:latin typeface="Arial MT"/>
              <a:cs typeface="Arial MT"/>
            </a:endParaRPr>
          </a:p>
          <a:p>
            <a:pPr marL="25400">
              <a:lnSpc>
                <a:spcPts val="930"/>
              </a:lnSpc>
              <a:spcBef>
                <a:spcPts val="540"/>
              </a:spcBef>
              <a:tabLst>
                <a:tab pos="874394" algn="l"/>
              </a:tabLst>
            </a:pPr>
            <a:r>
              <a:rPr sz="800" b="1" spc="-55" dirty="0">
                <a:solidFill>
                  <a:srgbClr val="414042"/>
                </a:solidFill>
                <a:latin typeface="Arial"/>
                <a:cs typeface="Arial"/>
              </a:rPr>
              <a:t>Remote</a:t>
            </a:r>
            <a:r>
              <a:rPr sz="800" b="1" spc="-5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414042"/>
                </a:solidFill>
                <a:latin typeface="Arial"/>
                <a:cs typeface="Arial"/>
              </a:rPr>
              <a:t>access</a:t>
            </a:r>
            <a:r>
              <a:rPr sz="800" b="1" dirty="0">
                <a:solidFill>
                  <a:srgbClr val="414042"/>
                </a:solidFill>
                <a:latin typeface="Arial"/>
                <a:cs typeface="Arial"/>
              </a:rPr>
              <a:t>	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New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Rock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Cloud</a:t>
            </a:r>
            <a:endParaRPr sz="800">
              <a:latin typeface="Arial MT"/>
              <a:cs typeface="Arial MT"/>
            </a:endParaRPr>
          </a:p>
          <a:p>
            <a:pPr marL="25400">
              <a:lnSpc>
                <a:spcPts val="930"/>
              </a:lnSpc>
            </a:pPr>
            <a:r>
              <a:rPr sz="800" b="1" spc="-50" dirty="0">
                <a:solidFill>
                  <a:srgbClr val="414042"/>
                </a:solidFill>
                <a:latin typeface="Arial"/>
                <a:cs typeface="Arial"/>
              </a:rPr>
              <a:t>over</a:t>
            </a:r>
            <a:r>
              <a:rPr sz="800" b="1" spc="-7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414042"/>
                </a:solidFill>
                <a:latin typeface="Arial"/>
                <a:cs typeface="Arial"/>
              </a:rPr>
              <a:t>TCP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200" b="1" spc="-30" baseline="-6944" dirty="0">
                <a:solidFill>
                  <a:srgbClr val="414042"/>
                </a:solidFill>
                <a:latin typeface="Arial"/>
                <a:cs typeface="Arial"/>
              </a:rPr>
              <a:t>Auto </a:t>
            </a:r>
            <a:r>
              <a:rPr sz="1200" b="1" spc="-44" baseline="-6944" dirty="0">
                <a:solidFill>
                  <a:srgbClr val="414042"/>
                </a:solidFill>
                <a:latin typeface="Arial"/>
                <a:cs typeface="Arial"/>
              </a:rPr>
              <a:t>provisioning</a:t>
            </a:r>
            <a:r>
              <a:rPr sz="1200" b="1" spc="-187" baseline="-6944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Download</a:t>
            </a:r>
            <a:r>
              <a:rPr sz="800" spc="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configuration</a:t>
            </a:r>
            <a:r>
              <a:rPr sz="800" spc="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file</a:t>
            </a:r>
            <a:r>
              <a:rPr sz="800" spc="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via</a:t>
            </a:r>
            <a:r>
              <a:rPr sz="800" spc="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TFTP/FTP/HTTP/</a:t>
            </a:r>
            <a:endParaRPr sz="800">
              <a:latin typeface="Arial MT"/>
              <a:cs typeface="Arial MT"/>
            </a:endParaRPr>
          </a:p>
          <a:p>
            <a:pPr marL="874394" marR="30480">
              <a:lnSpc>
                <a:spcPct val="156300"/>
              </a:lnSpc>
            </a:pP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HTTPS,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Obtaining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ACS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address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via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DHCP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 option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66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or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redirection</a:t>
            </a:r>
            <a:endParaRPr sz="80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  <a:spcBef>
                <a:spcPts val="540"/>
              </a:spcBef>
            </a:pPr>
            <a:r>
              <a:rPr sz="800" b="1" spc="-10" dirty="0">
                <a:solidFill>
                  <a:srgbClr val="414042"/>
                </a:solidFill>
                <a:latin typeface="Arial"/>
                <a:cs typeface="Arial"/>
              </a:rPr>
              <a:t>Log</a:t>
            </a:r>
            <a:r>
              <a:rPr sz="800" b="1" spc="-5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414042"/>
                </a:solidFill>
                <a:latin typeface="Arial"/>
                <a:cs typeface="Arial"/>
              </a:rPr>
              <a:t>management</a:t>
            </a:r>
            <a:r>
              <a:rPr sz="800" b="1" spc="1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8-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level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logs,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Syslog</a:t>
            </a:r>
            <a:endParaRPr sz="80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  <a:spcBef>
                <a:spcPts val="540"/>
              </a:spcBef>
              <a:tabLst>
                <a:tab pos="874394" algn="l"/>
              </a:tabLst>
            </a:pPr>
            <a:r>
              <a:rPr sz="800" b="1" spc="-20" dirty="0">
                <a:solidFill>
                  <a:srgbClr val="414042"/>
                </a:solidFill>
                <a:latin typeface="Arial"/>
                <a:cs typeface="Arial"/>
              </a:rPr>
              <a:t>Data</a:t>
            </a:r>
            <a:r>
              <a:rPr sz="800" b="1" spc="-3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414042"/>
                </a:solidFill>
                <a:latin typeface="Arial"/>
                <a:cs typeface="Arial"/>
              </a:rPr>
              <a:t>capture</a:t>
            </a:r>
            <a:r>
              <a:rPr sz="800" b="1" dirty="0">
                <a:solidFill>
                  <a:srgbClr val="414042"/>
                </a:solidFill>
                <a:latin typeface="Arial"/>
                <a:cs typeface="Arial"/>
              </a:rPr>
              <a:t>	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Port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capture,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Packet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capture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5797" y="4395535"/>
            <a:ext cx="26301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848994" algn="l"/>
              </a:tabLst>
            </a:pPr>
            <a:r>
              <a:rPr sz="800" b="1" spc="-25" dirty="0">
                <a:solidFill>
                  <a:srgbClr val="414042"/>
                </a:solidFill>
                <a:latin typeface="Arial"/>
                <a:cs typeface="Arial"/>
              </a:rPr>
              <a:t>QoS</a:t>
            </a:r>
            <a:r>
              <a:rPr sz="800" b="1" dirty="0">
                <a:solidFill>
                  <a:srgbClr val="414042"/>
                </a:solidFill>
                <a:latin typeface="Arial"/>
                <a:cs typeface="Arial"/>
              </a:rPr>
              <a:t>	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DiffServ,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TOS,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802.1P/Q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VLAN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tagging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81793" y="2857995"/>
            <a:ext cx="3161030" cy="165100"/>
          </a:xfrm>
          <a:prstGeom prst="rect">
            <a:avLst/>
          </a:prstGeom>
          <a:solidFill>
            <a:srgbClr val="939598"/>
          </a:solidFill>
        </p:spPr>
        <p:txBody>
          <a:bodyPr vert="horz" wrap="square" lIns="0" tIns="1143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sz="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Certification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53786" y="3275700"/>
            <a:ext cx="3727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414042"/>
                </a:solidFill>
                <a:latin typeface="Arial"/>
                <a:cs typeface="Arial"/>
              </a:rPr>
              <a:t>License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53786" y="3047100"/>
            <a:ext cx="285813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930"/>
              </a:lnSpc>
              <a:spcBef>
                <a:spcPts val="100"/>
              </a:spcBef>
            </a:pPr>
            <a:r>
              <a:rPr sz="800" b="1" spc="-30" dirty="0">
                <a:solidFill>
                  <a:srgbClr val="414042"/>
                </a:solidFill>
                <a:latin typeface="Arial"/>
                <a:cs typeface="Arial"/>
              </a:rPr>
              <a:t>Telecom</a:t>
            </a:r>
            <a:r>
              <a:rPr sz="800" b="1" spc="-4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414042"/>
                </a:solidFill>
                <a:latin typeface="Arial"/>
                <a:cs typeface="Arial"/>
              </a:rPr>
              <a:t>Equipment</a:t>
            </a:r>
            <a:r>
              <a:rPr sz="800" b="1" spc="22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The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certificate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is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issued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by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the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Ministry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of</a:t>
            </a:r>
            <a:endParaRPr sz="800">
              <a:latin typeface="Arial MT"/>
              <a:cs typeface="Arial MT"/>
            </a:endParaRPr>
          </a:p>
          <a:p>
            <a:pPr>
              <a:lnSpc>
                <a:spcPts val="930"/>
              </a:lnSpc>
            </a:pPr>
            <a:r>
              <a:rPr sz="800" b="1" spc="-30" dirty="0">
                <a:solidFill>
                  <a:srgbClr val="414042"/>
                </a:solidFill>
                <a:latin typeface="Arial"/>
                <a:cs typeface="Arial"/>
              </a:rPr>
              <a:t>Access</a:t>
            </a:r>
            <a:r>
              <a:rPr sz="800" b="1" spc="-2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414042"/>
                </a:solidFill>
                <a:latin typeface="Arial"/>
                <a:cs typeface="Arial"/>
              </a:rPr>
              <a:t>to</a:t>
            </a:r>
            <a:r>
              <a:rPr sz="800" b="1" spc="-2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414042"/>
                </a:solidFill>
                <a:latin typeface="Arial"/>
                <a:cs typeface="Arial"/>
              </a:rPr>
              <a:t>Network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41338" y="3168817"/>
            <a:ext cx="222377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56200"/>
              </a:lnSpc>
              <a:spcBef>
                <a:spcPts val="100"/>
              </a:spcBef>
            </a:pP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Industry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and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Information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Technology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of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the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 People's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Republic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of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China</a:t>
            </a:r>
            <a:r>
              <a:rPr sz="800" spc="18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NO:04-A555-203121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81793" y="2286495"/>
            <a:ext cx="3161030" cy="165100"/>
          </a:xfrm>
          <a:prstGeom prst="rect">
            <a:avLst/>
          </a:prstGeom>
          <a:solidFill>
            <a:srgbClr val="939598"/>
          </a:solidFill>
        </p:spPr>
        <p:txBody>
          <a:bodyPr vert="horz" wrap="square" lIns="0" tIns="1143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Add-on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53786" y="2475600"/>
            <a:ext cx="3194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414042"/>
                </a:solidFill>
                <a:latin typeface="Arial"/>
                <a:cs typeface="Arial"/>
              </a:rPr>
              <a:t>Finder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41338" y="2406716"/>
            <a:ext cx="188785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56200"/>
              </a:lnSpc>
              <a:spcBef>
                <a:spcPts val="100"/>
              </a:spcBef>
            </a:pP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Obtains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IP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addresses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of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devices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in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LAN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 environment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3804" y="5372392"/>
            <a:ext cx="3168015" cy="165100"/>
          </a:xfrm>
          <a:prstGeom prst="rect">
            <a:avLst/>
          </a:prstGeom>
          <a:solidFill>
            <a:srgbClr val="939598"/>
          </a:solidFill>
        </p:spPr>
        <p:txBody>
          <a:bodyPr vert="horz" wrap="square" lIns="0" tIns="508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4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5805" y="5492727"/>
            <a:ext cx="3143250" cy="13589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40"/>
              </a:spcBef>
              <a:tabLst>
                <a:tab pos="848994" algn="l"/>
              </a:tabLst>
            </a:pPr>
            <a:r>
              <a:rPr sz="800" b="1" spc="-10" dirty="0">
                <a:solidFill>
                  <a:srgbClr val="414042"/>
                </a:solidFill>
                <a:latin typeface="Arial"/>
                <a:cs typeface="Arial"/>
              </a:rPr>
              <a:t>Protocol</a:t>
            </a:r>
            <a:r>
              <a:rPr sz="800" b="1" dirty="0">
                <a:solidFill>
                  <a:srgbClr val="414042"/>
                </a:solidFill>
                <a:latin typeface="Arial"/>
                <a:cs typeface="Arial"/>
              </a:rPr>
              <a:t>	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HTTPS,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SSH,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TLS,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SRTP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r>
              <a:rPr sz="800" b="1" spc="-45" dirty="0">
                <a:solidFill>
                  <a:srgbClr val="414042"/>
                </a:solidFill>
                <a:latin typeface="Arial"/>
                <a:cs typeface="Arial"/>
              </a:rPr>
              <a:t>User-</a:t>
            </a:r>
            <a:r>
              <a:rPr sz="800" b="1" spc="-40" dirty="0">
                <a:solidFill>
                  <a:srgbClr val="414042"/>
                </a:solidFill>
                <a:latin typeface="Arial"/>
                <a:cs typeface="Arial"/>
              </a:rPr>
              <a:t>defined</a:t>
            </a:r>
            <a:r>
              <a:rPr sz="800" b="1" spc="-6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b="1" spc="-35" dirty="0">
                <a:solidFill>
                  <a:srgbClr val="414042"/>
                </a:solidFill>
                <a:latin typeface="Arial"/>
                <a:cs typeface="Arial"/>
              </a:rPr>
              <a:t>ports</a:t>
            </a:r>
            <a:r>
              <a:rPr sz="800" b="1" spc="-11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SIP port,</a:t>
            </a:r>
            <a:r>
              <a:rPr sz="80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RTP port, HTTP/HTTPS</a:t>
            </a:r>
            <a:r>
              <a:rPr sz="80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port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40"/>
              </a:spcBef>
              <a:tabLst>
                <a:tab pos="848994" algn="l"/>
              </a:tabLst>
            </a:pPr>
            <a:r>
              <a:rPr sz="800" b="1" spc="-10" dirty="0">
                <a:solidFill>
                  <a:srgbClr val="414042"/>
                </a:solidFill>
                <a:latin typeface="Arial"/>
                <a:cs typeface="Arial"/>
              </a:rPr>
              <a:t>Encryption</a:t>
            </a:r>
            <a:r>
              <a:rPr sz="800" b="1" dirty="0">
                <a:solidFill>
                  <a:srgbClr val="414042"/>
                </a:solidFill>
                <a:latin typeface="Arial"/>
                <a:cs typeface="Arial"/>
              </a:rPr>
              <a:t>	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Encryption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on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SIP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signaling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or/and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media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streams.</a:t>
            </a:r>
            <a:endParaRPr sz="800">
              <a:latin typeface="Arial MT"/>
              <a:cs typeface="Arial MT"/>
            </a:endParaRPr>
          </a:p>
          <a:p>
            <a:pPr marL="848994" marR="134620">
              <a:lnSpc>
                <a:spcPct val="156200"/>
              </a:lnSpc>
            </a:pP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Importing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 and</a:t>
            </a:r>
            <a:r>
              <a:rPr sz="80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exporting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encrypted</a:t>
            </a:r>
            <a:r>
              <a:rPr sz="80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configuration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file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and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password/PIN</a:t>
            </a:r>
            <a:endParaRPr sz="800">
              <a:latin typeface="Arial MT"/>
              <a:cs typeface="Arial MT"/>
            </a:endParaRPr>
          </a:p>
          <a:p>
            <a:pPr>
              <a:lnSpc>
                <a:spcPts val="919"/>
              </a:lnSpc>
              <a:spcBef>
                <a:spcPts val="540"/>
              </a:spcBef>
              <a:tabLst>
                <a:tab pos="848994" algn="l"/>
              </a:tabLst>
            </a:pPr>
            <a:r>
              <a:rPr sz="800" b="1" spc="-10" dirty="0">
                <a:solidFill>
                  <a:srgbClr val="414042"/>
                </a:solidFill>
                <a:latin typeface="Arial"/>
                <a:cs typeface="Arial"/>
              </a:rPr>
              <a:t>Intrusion</a:t>
            </a:r>
            <a:r>
              <a:rPr sz="800" b="1" dirty="0">
                <a:solidFill>
                  <a:srgbClr val="414042"/>
                </a:solidFill>
                <a:latin typeface="Arial"/>
                <a:cs typeface="Arial"/>
              </a:rPr>
              <a:t>	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Access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whitelist,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Blocking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ping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response,</a:t>
            </a:r>
            <a:endParaRPr sz="800">
              <a:latin typeface="Arial MT"/>
              <a:cs typeface="Arial MT"/>
            </a:endParaRPr>
          </a:p>
          <a:p>
            <a:pPr>
              <a:lnSpc>
                <a:spcPts val="750"/>
              </a:lnSpc>
            </a:pPr>
            <a:r>
              <a:rPr sz="800" b="1" spc="-10" dirty="0">
                <a:solidFill>
                  <a:srgbClr val="414042"/>
                </a:solidFill>
                <a:latin typeface="Arial"/>
                <a:cs typeface="Arial"/>
              </a:rPr>
              <a:t>prevention</a:t>
            </a:r>
            <a:endParaRPr sz="800">
              <a:latin typeface="Arial"/>
              <a:cs typeface="Arial"/>
            </a:endParaRPr>
          </a:p>
          <a:p>
            <a:pPr marL="848994">
              <a:lnSpc>
                <a:spcPts val="790"/>
              </a:lnSpc>
            </a:pP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SIP-allowed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 IP</a:t>
            </a:r>
            <a:r>
              <a:rPr sz="80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addresses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3804" y="6911403"/>
            <a:ext cx="3161030" cy="165100"/>
          </a:xfrm>
          <a:prstGeom prst="rect">
            <a:avLst/>
          </a:prstGeom>
          <a:solidFill>
            <a:srgbClr val="939598"/>
          </a:solidFill>
        </p:spPr>
        <p:txBody>
          <a:bodyPr vert="horz" wrap="square" lIns="0" tIns="1079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85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Availability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5805" y="7032203"/>
            <a:ext cx="30530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935" marR="5080" indent="-877569">
              <a:lnSpc>
                <a:spcPct val="156000"/>
              </a:lnSpc>
              <a:spcBef>
                <a:spcPts val="100"/>
              </a:spcBef>
              <a:tabLst>
                <a:tab pos="848994" algn="l"/>
              </a:tabLst>
            </a:pPr>
            <a:r>
              <a:rPr sz="800" b="1" spc="-10" dirty="0">
                <a:solidFill>
                  <a:srgbClr val="414042"/>
                </a:solidFill>
                <a:latin typeface="Arial"/>
                <a:cs typeface="Arial"/>
              </a:rPr>
              <a:t>Redundancy</a:t>
            </a:r>
            <a:r>
              <a:rPr sz="800" b="1" dirty="0">
                <a:solidFill>
                  <a:srgbClr val="414042"/>
                </a:solidFill>
                <a:latin typeface="Arial"/>
                <a:cs typeface="Arial"/>
              </a:rPr>
              <a:t>	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Dual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Ethernet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ports,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Dual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AC/DC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power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supplies (optional)</a:t>
            </a:r>
            <a:endParaRPr sz="800">
              <a:latin typeface="Arial MT"/>
              <a:cs typeface="Arial MT"/>
            </a:endParaRPr>
          </a:p>
          <a:p>
            <a:pPr marL="848994" marR="123825" indent="-849630">
              <a:lnSpc>
                <a:spcPct val="156000"/>
              </a:lnSpc>
              <a:spcBef>
                <a:spcPts val="5"/>
              </a:spcBef>
              <a:tabLst>
                <a:tab pos="848994" algn="l"/>
              </a:tabLst>
            </a:pPr>
            <a:r>
              <a:rPr sz="800" b="1" dirty="0">
                <a:solidFill>
                  <a:srgbClr val="414042"/>
                </a:solidFill>
                <a:latin typeface="Arial"/>
                <a:cs typeface="Arial"/>
              </a:rPr>
              <a:t>PSTN</a:t>
            </a:r>
            <a:r>
              <a:rPr sz="800" b="1" spc="-4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414042"/>
                </a:solidFill>
                <a:latin typeface="Arial"/>
                <a:cs typeface="Arial"/>
              </a:rPr>
              <a:t>failover</a:t>
            </a:r>
            <a:r>
              <a:rPr sz="800" b="1" dirty="0">
                <a:solidFill>
                  <a:srgbClr val="414042"/>
                </a:solidFill>
                <a:latin typeface="Arial"/>
                <a:cs typeface="Arial"/>
              </a:rPr>
              <a:t>	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SIP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 registration</a:t>
            </a:r>
            <a:r>
              <a:rPr sz="80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failover</a:t>
            </a:r>
            <a:r>
              <a:rPr sz="80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from</a:t>
            </a:r>
            <a:r>
              <a:rPr sz="80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primary</a:t>
            </a:r>
            <a:r>
              <a:rPr sz="80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server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to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 standby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server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5805" y="2216483"/>
            <a:ext cx="3002280" cy="19304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40"/>
              </a:spcBef>
              <a:tabLst>
                <a:tab pos="848994" algn="l"/>
              </a:tabLst>
            </a:pPr>
            <a:r>
              <a:rPr sz="800" b="1" spc="-10" dirty="0">
                <a:solidFill>
                  <a:srgbClr val="414042"/>
                </a:solidFill>
                <a:latin typeface="Arial"/>
                <a:cs typeface="Arial"/>
              </a:rPr>
              <a:t>Codecs</a:t>
            </a:r>
            <a:r>
              <a:rPr sz="800" b="1" dirty="0">
                <a:solidFill>
                  <a:srgbClr val="414042"/>
                </a:solidFill>
                <a:latin typeface="Arial"/>
                <a:cs typeface="Arial"/>
              </a:rPr>
              <a:t>	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G.711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60" dirty="0">
                <a:solidFill>
                  <a:srgbClr val="414042"/>
                </a:solidFill>
                <a:latin typeface="Arial MT"/>
                <a:cs typeface="Arial MT"/>
              </a:rPr>
              <a:t>(a/μ),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 G.729a,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G.723.1,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GSM,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iLBC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40"/>
              </a:spcBef>
              <a:tabLst>
                <a:tab pos="848994" algn="l"/>
              </a:tabLst>
            </a:pPr>
            <a:r>
              <a:rPr sz="800" b="1" spc="-20" dirty="0">
                <a:solidFill>
                  <a:srgbClr val="414042"/>
                </a:solidFill>
                <a:latin typeface="Arial"/>
                <a:cs typeface="Arial"/>
              </a:rPr>
              <a:t>Fax</a:t>
            </a:r>
            <a:r>
              <a:rPr sz="800" b="1" spc="-3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414042"/>
                </a:solidFill>
                <a:latin typeface="Arial"/>
                <a:cs typeface="Arial"/>
              </a:rPr>
              <a:t>over</a:t>
            </a:r>
            <a:r>
              <a:rPr sz="800" b="1" spc="-3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414042"/>
                </a:solidFill>
                <a:latin typeface="Arial"/>
                <a:cs typeface="Arial"/>
              </a:rPr>
              <a:t>IP</a:t>
            </a:r>
            <a:r>
              <a:rPr sz="800" b="1" dirty="0">
                <a:solidFill>
                  <a:srgbClr val="414042"/>
                </a:solidFill>
                <a:latin typeface="Arial"/>
                <a:cs typeface="Arial"/>
              </a:rPr>
              <a:t>	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T.38,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G.711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pass-through</a:t>
            </a:r>
            <a:endParaRPr sz="800">
              <a:latin typeface="Arial MT"/>
              <a:cs typeface="Arial MT"/>
            </a:endParaRPr>
          </a:p>
          <a:p>
            <a:pPr marL="848994">
              <a:lnSpc>
                <a:spcPct val="100000"/>
              </a:lnSpc>
              <a:spcBef>
                <a:spcPts val="535"/>
              </a:spcBef>
            </a:pP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T.38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compliant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Group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3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Fax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Relay</a:t>
            </a:r>
            <a:endParaRPr sz="800">
              <a:latin typeface="Arial MT"/>
              <a:cs typeface="Arial MT"/>
            </a:endParaRPr>
          </a:p>
          <a:p>
            <a:pPr marL="848994">
              <a:lnSpc>
                <a:spcPct val="100000"/>
              </a:lnSpc>
              <a:spcBef>
                <a:spcPts val="540"/>
              </a:spcBef>
            </a:pP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Maximum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fax</a:t>
            </a:r>
            <a:r>
              <a:rPr sz="80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rate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of</a:t>
            </a:r>
            <a:r>
              <a:rPr sz="80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33,600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bps</a:t>
            </a:r>
            <a:r>
              <a:rPr sz="80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(pass-through)</a:t>
            </a:r>
            <a:endParaRPr sz="800">
              <a:latin typeface="Arial MT"/>
              <a:cs typeface="Arial MT"/>
            </a:endParaRPr>
          </a:p>
          <a:p>
            <a:pPr>
              <a:lnSpc>
                <a:spcPts val="930"/>
              </a:lnSpc>
              <a:spcBef>
                <a:spcPts val="545"/>
              </a:spcBef>
              <a:tabLst>
                <a:tab pos="848994" algn="l"/>
              </a:tabLst>
            </a:pPr>
            <a:r>
              <a:rPr sz="800" b="1" spc="-30" dirty="0">
                <a:solidFill>
                  <a:srgbClr val="414042"/>
                </a:solidFill>
                <a:latin typeface="Arial"/>
                <a:cs typeface="Arial"/>
              </a:rPr>
              <a:t>Voice-</a:t>
            </a:r>
            <a:r>
              <a:rPr sz="800" b="1" spc="-25" dirty="0">
                <a:solidFill>
                  <a:srgbClr val="414042"/>
                </a:solidFill>
                <a:latin typeface="Arial"/>
                <a:cs typeface="Arial"/>
              </a:rPr>
              <a:t>quality</a:t>
            </a:r>
            <a:r>
              <a:rPr sz="800" b="1" spc="2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b="1" spc="-50" dirty="0">
                <a:solidFill>
                  <a:srgbClr val="414042"/>
                </a:solidFill>
                <a:latin typeface="Arial"/>
                <a:cs typeface="Arial"/>
              </a:rPr>
              <a:t>e</a:t>
            </a:r>
            <a:r>
              <a:rPr sz="800" b="1" dirty="0">
                <a:solidFill>
                  <a:srgbClr val="414042"/>
                </a:solidFill>
                <a:latin typeface="Arial"/>
                <a:cs typeface="Arial"/>
              </a:rPr>
              <a:t>	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Echo</a:t>
            </a:r>
            <a:r>
              <a:rPr sz="80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cancellation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(G.168-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2004),</a:t>
            </a:r>
            <a:r>
              <a:rPr sz="800" spc="-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Jitter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buffer,</a:t>
            </a:r>
            <a:endParaRPr sz="800">
              <a:latin typeface="Arial MT"/>
              <a:cs typeface="Arial MT"/>
            </a:endParaRPr>
          </a:p>
          <a:p>
            <a:pPr>
              <a:lnSpc>
                <a:spcPts val="750"/>
              </a:lnSpc>
            </a:pPr>
            <a:r>
              <a:rPr sz="800" b="1" spc="-10" dirty="0">
                <a:solidFill>
                  <a:srgbClr val="414042"/>
                </a:solidFill>
                <a:latin typeface="Arial"/>
                <a:cs typeface="Arial"/>
              </a:rPr>
              <a:t>nhancement</a:t>
            </a:r>
            <a:endParaRPr sz="800">
              <a:latin typeface="Arial"/>
              <a:cs typeface="Arial"/>
            </a:endParaRPr>
          </a:p>
          <a:p>
            <a:pPr marL="848994">
              <a:lnSpc>
                <a:spcPts val="780"/>
              </a:lnSpc>
            </a:pP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Silence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suppression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 (VAD,</a:t>
            </a:r>
            <a:r>
              <a:rPr sz="80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CNG), 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PLC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r>
              <a:rPr sz="800" b="1" spc="-25" dirty="0">
                <a:solidFill>
                  <a:srgbClr val="414042"/>
                </a:solidFill>
                <a:latin typeface="Arial"/>
                <a:cs typeface="Arial"/>
              </a:rPr>
              <a:t>Voice</a:t>
            </a:r>
            <a:r>
              <a:rPr sz="800" b="1" spc="-3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414042"/>
                </a:solidFill>
                <a:latin typeface="Arial"/>
                <a:cs typeface="Arial"/>
              </a:rPr>
              <a:t>processing</a:t>
            </a:r>
            <a:r>
              <a:rPr sz="800" b="1" spc="4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RTP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proxy,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Firewall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traversal,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NAT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 traversal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r>
              <a:rPr sz="800" b="1" spc="-55" dirty="0">
                <a:solidFill>
                  <a:srgbClr val="414042"/>
                </a:solidFill>
                <a:latin typeface="Arial"/>
                <a:cs typeface="Arial"/>
              </a:rPr>
              <a:t>Auth.&amp;Registration</a:t>
            </a:r>
            <a:r>
              <a:rPr sz="800" b="1" spc="-6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Up</a:t>
            </a:r>
            <a:r>
              <a:rPr sz="80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to</a:t>
            </a:r>
            <a:r>
              <a:rPr sz="800" spc="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512</a:t>
            </a:r>
            <a:r>
              <a:rPr sz="80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SIP</a:t>
            </a:r>
            <a:r>
              <a:rPr sz="80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trunks</a:t>
            </a:r>
            <a:r>
              <a:rPr sz="800" spc="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registration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40"/>
              </a:spcBef>
              <a:tabLst>
                <a:tab pos="848994" algn="l"/>
              </a:tabLst>
            </a:pPr>
            <a:r>
              <a:rPr sz="800" b="1" spc="-10" dirty="0">
                <a:solidFill>
                  <a:srgbClr val="414042"/>
                </a:solidFill>
                <a:latin typeface="Arial"/>
                <a:cs typeface="Arial"/>
              </a:rPr>
              <a:t>Others</a:t>
            </a:r>
            <a:r>
              <a:rPr sz="800" b="1" dirty="0">
                <a:solidFill>
                  <a:srgbClr val="414042"/>
                </a:solidFill>
                <a:latin typeface="Arial"/>
                <a:cs typeface="Arial"/>
              </a:rPr>
              <a:t>	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Number</a:t>
            </a:r>
            <a:r>
              <a:rPr sz="800" spc="-4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transformation,</a:t>
            </a:r>
            <a:r>
              <a:rPr sz="800" spc="-4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500</a:t>
            </a:r>
            <a:r>
              <a:rPr sz="800" spc="-4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routing</a:t>
            </a:r>
            <a:r>
              <a:rPr sz="800" spc="-4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rules,</a:t>
            </a:r>
            <a:endParaRPr sz="800">
              <a:latin typeface="Arial MT"/>
              <a:cs typeface="Arial MT"/>
            </a:endParaRPr>
          </a:p>
          <a:p>
            <a:pPr marL="848994">
              <a:lnSpc>
                <a:spcPct val="100000"/>
              </a:lnSpc>
              <a:spcBef>
                <a:spcPts val="540"/>
              </a:spcBef>
            </a:pP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Digit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map,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 RADIUS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852278" y="3875239"/>
            <a:ext cx="3420110" cy="4117340"/>
          </a:xfrm>
          <a:custGeom>
            <a:avLst/>
            <a:gdLst/>
            <a:ahLst/>
            <a:cxnLst/>
            <a:rect l="l" t="t" r="r" b="b"/>
            <a:pathLst>
              <a:path w="3420109" h="4117340">
                <a:moveTo>
                  <a:pt x="3419995" y="0"/>
                </a:moveTo>
                <a:lnTo>
                  <a:pt x="0" y="0"/>
                </a:lnTo>
                <a:lnTo>
                  <a:pt x="0" y="4116920"/>
                </a:lnTo>
                <a:lnTo>
                  <a:pt x="3419995" y="4116920"/>
                </a:lnTo>
                <a:lnTo>
                  <a:pt x="341999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983577" y="3988804"/>
            <a:ext cx="604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E4713B"/>
                </a:solidFill>
                <a:latin typeface="Arial"/>
                <a:cs typeface="Arial"/>
              </a:rPr>
              <a:t>Hardware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19692" y="7688088"/>
            <a:ext cx="1937385" cy="11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5"/>
              </a:lnSpc>
            </a:pP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Humidity: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5%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to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90%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RH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(non-condensing)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0" y="9781463"/>
            <a:ext cx="7560309" cy="478790"/>
            <a:chOff x="0" y="9781463"/>
            <a:chExt cx="7560309" cy="478790"/>
          </a:xfrm>
        </p:grpSpPr>
        <p:sp>
          <p:nvSpPr>
            <p:cNvPr id="34" name="object 34"/>
            <p:cNvSpPr/>
            <p:nvPr/>
          </p:nvSpPr>
          <p:spPr>
            <a:xfrm>
              <a:off x="0" y="9871214"/>
              <a:ext cx="7560309" cy="389255"/>
            </a:xfrm>
            <a:custGeom>
              <a:avLst/>
              <a:gdLst/>
              <a:ahLst/>
              <a:cxnLst/>
              <a:rect l="l" t="t" r="r" b="b"/>
              <a:pathLst>
                <a:path w="7560309" h="389254">
                  <a:moveTo>
                    <a:pt x="7560056" y="0"/>
                  </a:moveTo>
                  <a:lnTo>
                    <a:pt x="0" y="0"/>
                  </a:lnTo>
                  <a:lnTo>
                    <a:pt x="0" y="388797"/>
                  </a:lnTo>
                  <a:lnTo>
                    <a:pt x="7560056" y="388797"/>
                  </a:lnTo>
                  <a:lnTo>
                    <a:pt x="7560056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9781463"/>
              <a:ext cx="7560309" cy="90170"/>
            </a:xfrm>
            <a:custGeom>
              <a:avLst/>
              <a:gdLst/>
              <a:ahLst/>
              <a:cxnLst/>
              <a:rect l="l" t="t" r="r" b="b"/>
              <a:pathLst>
                <a:path w="7560309" h="90170">
                  <a:moveTo>
                    <a:pt x="7560056" y="0"/>
                  </a:moveTo>
                  <a:lnTo>
                    <a:pt x="0" y="0"/>
                  </a:lnTo>
                  <a:lnTo>
                    <a:pt x="0" y="89738"/>
                  </a:lnTo>
                  <a:lnTo>
                    <a:pt x="7560056" y="89738"/>
                  </a:lnTo>
                  <a:lnTo>
                    <a:pt x="7560056" y="0"/>
                  </a:lnTo>
                  <a:close/>
                </a:path>
              </a:pathLst>
            </a:custGeom>
            <a:solidFill>
              <a:srgbClr val="E471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981763" y="7673746"/>
            <a:ext cx="3093720" cy="2014855"/>
            <a:chOff x="3981763" y="7673746"/>
            <a:chExt cx="3093720" cy="2014855"/>
          </a:xfrm>
        </p:grpSpPr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1763" y="9363764"/>
              <a:ext cx="251828" cy="18284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3754" y="9363798"/>
              <a:ext cx="253746" cy="18277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2048" y="9376675"/>
              <a:ext cx="133155" cy="15747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52114" y="9378821"/>
              <a:ext cx="135661" cy="15168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03699" y="9419624"/>
              <a:ext cx="121957" cy="11316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46713" y="9378326"/>
              <a:ext cx="137287" cy="15283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51757" y="7999374"/>
              <a:ext cx="3023616" cy="16891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47602" y="7673746"/>
              <a:ext cx="2127770" cy="18308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51757" y="7863179"/>
              <a:ext cx="3023616" cy="128968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4028386" y="1043686"/>
            <a:ext cx="3134995" cy="116840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35"/>
              </a:spcBef>
            </a:pPr>
            <a:r>
              <a:rPr sz="800" b="1" spc="-25" dirty="0">
                <a:solidFill>
                  <a:srgbClr val="414042"/>
                </a:solidFill>
                <a:latin typeface="Arial"/>
                <a:cs typeface="Arial"/>
              </a:rPr>
              <a:t>Status</a:t>
            </a:r>
            <a:r>
              <a:rPr sz="800" b="1" spc="-20" dirty="0">
                <a:solidFill>
                  <a:srgbClr val="414042"/>
                </a:solidFill>
                <a:latin typeface="Arial"/>
                <a:cs typeface="Arial"/>
              </a:rPr>
              <a:t> and statistics</a:t>
            </a:r>
            <a:r>
              <a:rPr sz="800" b="1" spc="12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Call 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status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and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history,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Device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status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monitoring</a:t>
            </a:r>
            <a:endParaRPr sz="800">
              <a:latin typeface="Arial MT"/>
              <a:cs typeface="Arial MT"/>
            </a:endParaRPr>
          </a:p>
          <a:p>
            <a:pPr marL="1012825">
              <a:lnSpc>
                <a:spcPct val="100000"/>
              </a:lnSpc>
              <a:spcBef>
                <a:spcPts val="540"/>
              </a:spcBef>
            </a:pP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and</a:t>
            </a:r>
            <a:r>
              <a:rPr sz="800" spc="-3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ISND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status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monitoring</a:t>
            </a:r>
            <a:endParaRPr sz="80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  <a:spcBef>
                <a:spcPts val="540"/>
              </a:spcBef>
            </a:pPr>
            <a:r>
              <a:rPr sz="1200" b="1" spc="-30" baseline="6944" dirty="0">
                <a:solidFill>
                  <a:srgbClr val="414042"/>
                </a:solidFill>
                <a:latin typeface="Arial"/>
                <a:cs typeface="Arial"/>
              </a:rPr>
              <a:t>ISDN</a:t>
            </a:r>
            <a:r>
              <a:rPr sz="1200" b="1" spc="-60" baseline="6944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200" b="1" baseline="6944" dirty="0">
                <a:solidFill>
                  <a:srgbClr val="414042"/>
                </a:solidFill>
                <a:latin typeface="Arial"/>
                <a:cs typeface="Arial"/>
              </a:rPr>
              <a:t>maintenance</a:t>
            </a:r>
            <a:r>
              <a:rPr sz="1200" b="1" spc="307" baseline="6944" dirty="0">
                <a:solidFill>
                  <a:srgbClr val="414042"/>
                </a:solidFill>
                <a:latin typeface="Arial"/>
                <a:cs typeface="Arial"/>
              </a:rPr>
              <a:t> 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BERT,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Near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and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loop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back,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ISDN-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D</a:t>
            </a:r>
            <a:r>
              <a:rPr sz="8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&amp;</a:t>
            </a:r>
            <a:r>
              <a:rPr sz="8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ISDN-</a:t>
            </a:r>
            <a:r>
              <a:rPr sz="800" spc="-50" dirty="0">
                <a:solidFill>
                  <a:srgbClr val="414042"/>
                </a:solidFill>
                <a:latin typeface="Arial MT"/>
                <a:cs typeface="Arial MT"/>
              </a:rPr>
              <a:t>B</a:t>
            </a:r>
            <a:endParaRPr sz="800">
              <a:latin typeface="Arial MT"/>
              <a:cs typeface="Arial MT"/>
            </a:endParaRPr>
          </a:p>
          <a:p>
            <a:pPr marL="1012825">
              <a:lnSpc>
                <a:spcPct val="100000"/>
              </a:lnSpc>
              <a:spcBef>
                <a:spcPts val="540"/>
              </a:spcBef>
            </a:pP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channel</a:t>
            </a:r>
            <a:endParaRPr sz="800">
              <a:latin typeface="Arial MT"/>
              <a:cs typeface="Arial MT"/>
            </a:endParaRPr>
          </a:p>
          <a:p>
            <a:pPr marL="1012825" marR="329565" indent="-988060">
              <a:lnSpc>
                <a:spcPct val="156200"/>
              </a:lnSpc>
              <a:tabLst>
                <a:tab pos="1012825" algn="l"/>
              </a:tabLst>
            </a:pPr>
            <a:r>
              <a:rPr sz="1200" b="1" spc="-15" baseline="6944" dirty="0">
                <a:solidFill>
                  <a:srgbClr val="414042"/>
                </a:solidFill>
                <a:latin typeface="Arial"/>
                <a:cs typeface="Arial"/>
              </a:rPr>
              <a:t>Upgrade</a:t>
            </a:r>
            <a:r>
              <a:rPr sz="1200" b="1" baseline="6944" dirty="0">
                <a:solidFill>
                  <a:srgbClr val="414042"/>
                </a:solidFill>
                <a:latin typeface="Arial"/>
                <a:cs typeface="Arial"/>
              </a:rPr>
              <a:t>	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Firmware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upgrade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via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Web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GUI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414042"/>
                </a:solidFill>
                <a:latin typeface="Arial MT"/>
                <a:cs typeface="Arial MT"/>
              </a:rPr>
              <a:t>or</a:t>
            </a:r>
            <a:r>
              <a:rPr sz="800" spc="-1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414042"/>
                </a:solidFill>
                <a:latin typeface="Arial MT"/>
                <a:cs typeface="Arial MT"/>
              </a:rPr>
              <a:t>Auto </a:t>
            </a:r>
            <a:r>
              <a:rPr sz="800" spc="-10" dirty="0">
                <a:solidFill>
                  <a:srgbClr val="414042"/>
                </a:solidFill>
                <a:latin typeface="Arial MT"/>
                <a:cs typeface="Arial MT"/>
              </a:rPr>
              <a:t>provisioning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051757" y="7673746"/>
            <a:ext cx="3023870" cy="189865"/>
            <a:chOff x="4051757" y="7673746"/>
            <a:chExt cx="3023870" cy="189865"/>
          </a:xfrm>
        </p:grpSpPr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51757" y="7673746"/>
              <a:ext cx="3023616" cy="18944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27892" y="7706093"/>
              <a:ext cx="1925065" cy="95300"/>
            </a:xfrm>
            <a:prstGeom prst="rect">
              <a:avLst/>
            </a:prstGeom>
          </p:spPr>
        </p:pic>
      </p:grp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3978614" y="4196060"/>
          <a:ext cx="3166745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4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99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Ethernet</a:t>
                      </a:r>
                      <a:r>
                        <a:rPr sz="8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port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016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RJ-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45,</a:t>
                      </a:r>
                      <a:r>
                        <a:rPr sz="800" spc="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4×10/100/1000</a:t>
                      </a:r>
                      <a:r>
                        <a:rPr sz="800" spc="2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Base-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T,</a:t>
                      </a:r>
                      <a:r>
                        <a:rPr sz="800" spc="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self-adaptive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016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T1/E1</a:t>
                      </a:r>
                      <a:r>
                        <a:rPr sz="800" spc="-4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ports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1,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2,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or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ISDN</a:t>
                      </a: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trunks,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supporting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up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to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120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simultaneous</a:t>
                      </a:r>
                      <a:r>
                        <a:rPr sz="8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VoIP</a:t>
                      </a:r>
                      <a:r>
                        <a:rPr sz="800" spc="-3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calls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SD</a:t>
                      </a:r>
                      <a:r>
                        <a:rPr sz="800" spc="-2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card</a:t>
                      </a:r>
                      <a:r>
                        <a:rPr sz="800" spc="-2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interface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800" spc="-5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CON</a:t>
                      </a: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interface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1,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RJ45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RAM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512</a:t>
                      </a:r>
                      <a:r>
                        <a:rPr sz="800" spc="-4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MB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Flash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64</a:t>
                      </a:r>
                      <a:r>
                        <a:rPr sz="800" spc="-2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MB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Size</a:t>
                      </a:r>
                      <a:r>
                        <a:rPr sz="8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(H×W×D)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44×440×300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mm</a:t>
                      </a:r>
                      <a:r>
                        <a:rPr sz="800" spc="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(1U)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Net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weight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3kg</a:t>
                      </a:r>
                      <a:r>
                        <a:rPr sz="800" spc="-2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maximum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Single/Dual</a:t>
                      </a:r>
                      <a:r>
                        <a:rPr sz="800" spc="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AC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power</a:t>
                      </a:r>
                      <a:r>
                        <a:rPr sz="800" spc="-2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supplies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100</a:t>
                      </a:r>
                      <a:r>
                        <a:rPr sz="800" spc="-2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240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VAC,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50/60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Hz,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1A</a:t>
                      </a:r>
                      <a:r>
                        <a:rPr sz="800" spc="-2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maximum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Single/Dual</a:t>
                      </a:r>
                      <a:r>
                        <a:rPr sz="800" spc="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DC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power</a:t>
                      </a:r>
                      <a:r>
                        <a:rPr sz="800" spc="-2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supplies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36</a:t>
                      </a:r>
                      <a:r>
                        <a:rPr sz="800" spc="-2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to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72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VDC,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2.5A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Power</a:t>
                      </a:r>
                      <a:r>
                        <a:rPr sz="800" spc="-2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consumption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18</a:t>
                      </a:r>
                      <a:r>
                        <a:rPr sz="800" spc="-2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W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Mounting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2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Rack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Operating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Temperature:</a:t>
                      </a:r>
                      <a:r>
                        <a:rPr sz="800" spc="-3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r>
                        <a:rPr sz="800" spc="-2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to</a:t>
                      </a:r>
                      <a:r>
                        <a:rPr sz="800" spc="-2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40°C,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Humidity:</a:t>
                      </a:r>
                      <a:r>
                        <a:rPr sz="800" spc="-2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10%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to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90%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RH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(non-condensing)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Storage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Temperature:</a:t>
                      </a:r>
                      <a:r>
                        <a:rPr sz="800" spc="-3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40</a:t>
                      </a:r>
                      <a:r>
                        <a:rPr sz="800" spc="-2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to</a:t>
                      </a:r>
                      <a:r>
                        <a:rPr sz="800" spc="-2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70°C,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Humidity: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5%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to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90%</a:t>
                      </a: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RH</a:t>
                      </a:r>
                      <a:r>
                        <a:rPr sz="800" spc="-1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(non-condensing)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52" name="object 52"/>
          <p:cNvGrpSpPr/>
          <p:nvPr/>
        </p:nvGrpSpPr>
        <p:grpSpPr>
          <a:xfrm>
            <a:off x="4051757" y="9363773"/>
            <a:ext cx="1294130" cy="182880"/>
            <a:chOff x="4051757" y="9363773"/>
            <a:chExt cx="1294130" cy="182880"/>
          </a:xfrm>
        </p:grpSpPr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41495" y="9363773"/>
              <a:ext cx="92100" cy="18224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51757" y="9364370"/>
              <a:ext cx="21488" cy="2905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51757" y="9517494"/>
              <a:ext cx="22059" cy="2910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73740" y="9363798"/>
              <a:ext cx="253758" cy="18277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12042" y="9376003"/>
              <a:ext cx="133586" cy="15836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52110" y="9379267"/>
              <a:ext cx="135674" cy="15123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83124" y="9407702"/>
              <a:ext cx="60207" cy="3888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38950" y="9443338"/>
              <a:ext cx="52936" cy="6741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03699" y="9418637"/>
              <a:ext cx="121957" cy="11540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46714" y="9378327"/>
              <a:ext cx="137287" cy="152400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275526" y="9892848"/>
            <a:ext cx="699897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15399"/>
              </a:lnSpc>
              <a:spcBef>
                <a:spcPts val="100"/>
              </a:spcBef>
            </a:pP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New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Rock</a:t>
            </a:r>
            <a:r>
              <a:rPr sz="65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Technologies,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Inc.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6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leading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provider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Voice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over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IP</a:t>
            </a:r>
            <a:r>
              <a:rPr sz="6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products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China,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offering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wide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range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6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VoIP</a:t>
            </a:r>
            <a:r>
              <a:rPr sz="65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products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including all-in-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one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IP-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PBX,</a:t>
            </a:r>
            <a:r>
              <a:rPr sz="6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hybrid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IP-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PBX,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media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gateway, session</a:t>
            </a:r>
            <a:r>
              <a:rPr sz="650" spc="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boarder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controller,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related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application</a:t>
            </a:r>
            <a:r>
              <a:rPr sz="6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software.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work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service</a:t>
            </a:r>
            <a:r>
              <a:rPr sz="6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providers,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system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integrators,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distributors,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resellers,</a:t>
            </a:r>
            <a:r>
              <a:rPr sz="6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independent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software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vendors,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well</a:t>
            </a:r>
            <a:r>
              <a:rPr sz="6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50" dirty="0">
                <a:solidFill>
                  <a:srgbClr val="FFFFFF"/>
                </a:solidFill>
                <a:latin typeface="Arial MT"/>
                <a:cs typeface="Arial MT"/>
              </a:rPr>
              <a:t>OEM</a:t>
            </a:r>
            <a:r>
              <a:rPr sz="650" spc="-10" dirty="0">
                <a:solidFill>
                  <a:srgbClr val="FFFFFF"/>
                </a:solidFill>
                <a:latin typeface="Arial MT"/>
                <a:cs typeface="Arial MT"/>
              </a:rPr>
              <a:t> partners.</a:t>
            </a:r>
            <a:endParaRPr sz="650">
              <a:latin typeface="Arial MT"/>
              <a:cs typeface="Arial MT"/>
            </a:endParaRPr>
          </a:p>
        </p:txBody>
      </p:sp>
      <p:pic>
        <p:nvPicPr>
          <p:cNvPr id="65" name="Picture 64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612D82FF-DFB0-BAE5-A3CE-5763CB55A9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8" y="307999"/>
            <a:ext cx="1377950" cy="5043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1082</Words>
  <Application>Microsoft Macintosh PowerPoint</Application>
  <PresentationFormat>Custom</PresentationFormat>
  <Paragraphs>125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 MT</vt:lpstr>
      <vt:lpstr>Arial</vt:lpstr>
      <vt:lpstr>Times New Roman</vt:lpstr>
      <vt:lpstr>Office Theme</vt:lpstr>
      <vt:lpstr>OM1000-TE SIP-ISDN Trunking Gateway</vt:lpstr>
      <vt:lpstr>OM1000-TE SIP-ISDN Trunking Gateway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OM1000-TE Datasheet</dc:title>
  <cp:lastModifiedBy>huaqi wei</cp:lastModifiedBy>
  <cp:revision>6</cp:revision>
  <dcterms:created xsi:type="dcterms:W3CDTF">2024-02-20T02:10:44Z</dcterms:created>
  <dcterms:modified xsi:type="dcterms:W3CDTF">2024-02-20T03:49:55Z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2021-04-15T00:00:00Z</vt:filetime>
  </property>
  <property fmtid="{D5CDD505-2E9C-101B-9397-08002B2CF9AE}" pid="3" name="Creator">
    <vt:lpwstr>Adobe Illustrator CS5</vt:lpwstr>
  </property>
  <property fmtid="{D5CDD505-2E9C-101B-9397-08002B2CF9AE}" pid="4" name="GTS_PDFXConformance">
    <vt:lpwstr>PDF/X-3:2002</vt:lpwstr>
  </property>
  <property fmtid="{D5CDD505-2E9C-101B-9397-08002B2CF9AE}" pid="5" name="GTS_PDFXVersion">
    <vt:lpwstr>PDF/X-3:2002</vt:lpwstr>
  </property>
  <property fmtid="{D5CDD505-2E9C-101B-9397-08002B2CF9AE}" pid="6" name="LastSaved">
    <vt:filetime>2024-02-20T00:00:00Z</vt:filetime>
  </property>
  <property fmtid="{D5CDD505-2E9C-101B-9397-08002B2CF9AE}" pid="7" name="Producer">
    <vt:lpwstr>Adobe PDF library 9.90</vt:lpwstr>
  </property>
</Properties>
</file>